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7" r:id="rId3"/>
    <p:sldId id="280" r:id="rId4"/>
    <p:sldId id="279" r:id="rId5"/>
    <p:sldId id="281" r:id="rId6"/>
    <p:sldId id="278" r:id="rId7"/>
    <p:sldId id="283" r:id="rId8"/>
    <p:sldId id="282" r:id="rId9"/>
    <p:sldId id="284" r:id="rId10"/>
    <p:sldId id="285" r:id="rId11"/>
    <p:sldId id="269" r:id="rId12"/>
    <p:sldId id="270" r:id="rId13"/>
    <p:sldId id="272" r:id="rId14"/>
    <p:sldId id="273" r:id="rId15"/>
  </p:sldIdLst>
  <p:sldSz cx="24384000" cy="13716000"/>
  <p:notesSz cx="6858000" cy="9144000"/>
  <p:defaultTextStyle>
    <a:lvl1pPr algn="ctr" defTabSz="825500">
      <a:defRPr sz="5800">
        <a:solidFill>
          <a:srgbClr val="515151"/>
        </a:solidFill>
        <a:latin typeface="+mn-lt"/>
        <a:ea typeface="+mn-ea"/>
        <a:cs typeface="+mn-cs"/>
        <a:sym typeface="Cochin"/>
      </a:defRPr>
    </a:lvl1pPr>
    <a:lvl2pPr indent="228600" algn="ctr" defTabSz="825500">
      <a:defRPr sz="5800">
        <a:solidFill>
          <a:srgbClr val="515151"/>
        </a:solidFill>
        <a:latin typeface="+mn-lt"/>
        <a:ea typeface="+mn-ea"/>
        <a:cs typeface="+mn-cs"/>
        <a:sym typeface="Cochin"/>
      </a:defRPr>
    </a:lvl2pPr>
    <a:lvl3pPr indent="457200" algn="ctr" defTabSz="825500">
      <a:defRPr sz="5800">
        <a:solidFill>
          <a:srgbClr val="515151"/>
        </a:solidFill>
        <a:latin typeface="+mn-lt"/>
        <a:ea typeface="+mn-ea"/>
        <a:cs typeface="+mn-cs"/>
        <a:sym typeface="Cochin"/>
      </a:defRPr>
    </a:lvl3pPr>
    <a:lvl4pPr indent="685800" algn="ctr" defTabSz="825500">
      <a:defRPr sz="5800">
        <a:solidFill>
          <a:srgbClr val="515151"/>
        </a:solidFill>
        <a:latin typeface="+mn-lt"/>
        <a:ea typeface="+mn-ea"/>
        <a:cs typeface="+mn-cs"/>
        <a:sym typeface="Cochin"/>
      </a:defRPr>
    </a:lvl4pPr>
    <a:lvl5pPr indent="914400" algn="ctr" defTabSz="825500">
      <a:defRPr sz="5800">
        <a:solidFill>
          <a:srgbClr val="515151"/>
        </a:solidFill>
        <a:latin typeface="+mn-lt"/>
        <a:ea typeface="+mn-ea"/>
        <a:cs typeface="+mn-cs"/>
        <a:sym typeface="Cochin"/>
      </a:defRPr>
    </a:lvl5pPr>
    <a:lvl6pPr indent="1143000" algn="ctr" defTabSz="825500">
      <a:defRPr sz="5800">
        <a:solidFill>
          <a:srgbClr val="515151"/>
        </a:solidFill>
        <a:latin typeface="+mn-lt"/>
        <a:ea typeface="+mn-ea"/>
        <a:cs typeface="+mn-cs"/>
        <a:sym typeface="Cochin"/>
      </a:defRPr>
    </a:lvl6pPr>
    <a:lvl7pPr indent="1371600" algn="ctr" defTabSz="825500">
      <a:defRPr sz="5800">
        <a:solidFill>
          <a:srgbClr val="515151"/>
        </a:solidFill>
        <a:latin typeface="+mn-lt"/>
        <a:ea typeface="+mn-ea"/>
        <a:cs typeface="+mn-cs"/>
        <a:sym typeface="Cochin"/>
      </a:defRPr>
    </a:lvl7pPr>
    <a:lvl8pPr indent="1600200" algn="ctr" defTabSz="825500">
      <a:defRPr sz="5800">
        <a:solidFill>
          <a:srgbClr val="515151"/>
        </a:solidFill>
        <a:latin typeface="+mn-lt"/>
        <a:ea typeface="+mn-ea"/>
        <a:cs typeface="+mn-cs"/>
        <a:sym typeface="Cochin"/>
      </a:defRPr>
    </a:lvl8pPr>
    <a:lvl9pPr indent="1828800" algn="ctr" defTabSz="825500">
      <a:defRPr sz="5800">
        <a:solidFill>
          <a:srgbClr val="515151"/>
        </a:solidFill>
        <a:latin typeface="+mn-lt"/>
        <a:ea typeface="+mn-ea"/>
        <a:cs typeface="+mn-cs"/>
        <a:sym typeface="Cochin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CDEE0"/>
              </a:solidFill>
              <a:prstDash val="solid"/>
              <a:miter lim="400000"/>
            </a:ln>
          </a:top>
          <a:bottom>
            <a:ln w="12700" cap="flat">
              <a:solidFill>
                <a:srgbClr val="DCDEE0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A1A6"/>
              </a:solidFill>
              <a:prstDash val="solid"/>
              <a:miter lim="400000"/>
            </a:ln>
          </a:top>
          <a:bottom>
            <a:ln w="12700" cap="flat">
              <a:solidFill>
                <a:srgbClr val="A2A1A6"/>
              </a:solidFill>
              <a:prstDash val="solid"/>
              <a:miter lim="400000"/>
            </a:ln>
          </a:bottom>
          <a:insideH>
            <a:ln w="12700" cap="flat">
              <a:solidFill>
                <a:srgbClr val="A2A1A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18181"/>
              </a:solidFill>
              <a:prstDash val="solid"/>
              <a:miter lim="400000"/>
            </a:ln>
          </a:top>
          <a:bottom>
            <a:ln w="12700" cap="flat">
              <a:solidFill>
                <a:srgbClr val="818181"/>
              </a:solidFill>
              <a:prstDash val="solid"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solidFill>
                <a:srgbClr val="818181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6AAA9">
              <a:alpha val="11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5F8A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5F8A">
              <a:alpha val="5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6AAA9">
              <a:alpha val="25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A2BB8B">
              <a:alpha val="3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965C">
              <a:alpha val="8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965C">
              <a:alpha val="64999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3585F">
              <a:alpha val="57000"/>
            </a:srgbClr>
          </a:solidFill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/>
          </a:solidFill>
        </a:fill>
      </a:tcStyle>
    </a:band2H>
    <a:firstCol>
      <a:tcTxStyle b="off" i="off">
        <a:fontRef idx="minor">
          <a:srgbClr val="818181"/>
        </a:fontRef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BB4DA"/>
              </a:solidFill>
              <a:prstDash val="solid"/>
              <a:miter lim="400000"/>
            </a:ln>
          </a:right>
          <a:top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9BB4DA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818181"/>
        </a:fontRef>
        <a:srgbClr val="818181"/>
      </a:tcTxStyle>
      <a:tcStyle>
        <a:tcBdr>
          <a:left>
            <a:ln w="25400" cap="flat">
              <a:solidFill>
                <a:srgbClr val="9BB4DA"/>
              </a:solidFill>
              <a:prstDash val="solid"/>
              <a:miter lim="400000"/>
            </a:ln>
          </a:left>
          <a:right>
            <a:ln w="25400" cap="flat">
              <a:solidFill>
                <a:srgbClr val="9BB4DA"/>
              </a:solidFill>
              <a:prstDash val="solid"/>
              <a:miter lim="400000"/>
            </a:ln>
          </a:right>
          <a:top>
            <a:ln w="25400" cap="flat">
              <a:solidFill>
                <a:srgbClr val="9BB4D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BB4DA"/>
              </a:solidFill>
              <a:prstDash val="solid"/>
              <a:miter lim="400000"/>
            </a:ln>
          </a:insideH>
          <a:insideV>
            <a:ln w="25400" cap="flat">
              <a:solidFill>
                <a:srgbClr val="9BB4D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789BA"/>
        </a:fontRef>
        <a:srgbClr val="6789BA"/>
      </a:tcTxStyle>
      <a:tcStyle>
        <a:tcBdr>
          <a:left>
            <a:ln w="25400" cap="flat">
              <a:solidFill>
                <a:srgbClr val="9BB4DA"/>
              </a:solidFill>
              <a:prstDash val="solid"/>
              <a:miter lim="400000"/>
            </a:ln>
          </a:left>
          <a:right>
            <a:ln w="25400" cap="flat">
              <a:solidFill>
                <a:srgbClr val="9BB4D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BB4DA"/>
              </a:solidFill>
              <a:prstDash val="solid"/>
              <a:miter lim="400000"/>
            </a:ln>
          </a:bottom>
          <a:insideH>
            <a:ln w="25400" cap="flat">
              <a:solidFill>
                <a:srgbClr val="9BB4DA"/>
              </a:solidFill>
              <a:prstDash val="solid"/>
              <a:miter lim="400000"/>
            </a:ln>
          </a:insideH>
          <a:insideV>
            <a:ln w="25400" cap="flat">
              <a:solidFill>
                <a:srgbClr val="9BB4D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38" d="100"/>
          <a:sy n="38" d="100"/>
        </p:scale>
        <p:origin x="294" y="5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524000" y="2895600"/>
            <a:ext cx="21336000" cy="4470400"/>
          </a:xfrm>
          <a:prstGeom prst="rect">
            <a:avLst/>
          </a:prstGeom>
        </p:spPr>
        <p:txBody>
          <a:bodyPr anchor="b"/>
          <a:lstStyle>
            <a:lvl1pPr>
              <a:defRPr sz="14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524000" y="7505700"/>
            <a:ext cx="21336000" cy="2146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8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58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58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58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58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473200" y="9550400"/>
            <a:ext cx="21336000" cy="2286000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473200" y="11823700"/>
            <a:ext cx="21336000" cy="952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8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58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58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58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58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4622800"/>
            <a:ext cx="21336000" cy="4445000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4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4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524000" y="3937000"/>
            <a:ext cx="10731500" cy="80645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4600"/>
              </a:spcBef>
              <a:buClrTx/>
              <a:defRPr sz="4600"/>
            </a:lvl1pPr>
            <a:lvl2pPr marL="1016000" indent="-508000">
              <a:spcBef>
                <a:spcPts val="4600"/>
              </a:spcBef>
              <a:buClrTx/>
              <a:defRPr sz="4600"/>
            </a:lvl2pPr>
            <a:lvl3pPr marL="1524000" indent="-508000">
              <a:spcBef>
                <a:spcPts val="4600"/>
              </a:spcBef>
              <a:buClrTx/>
              <a:defRPr sz="4600"/>
            </a:lvl3pPr>
            <a:lvl4pPr marL="2032000" indent="-508000">
              <a:spcBef>
                <a:spcPts val="4600"/>
              </a:spcBef>
              <a:buClrTx/>
              <a:defRPr sz="4600"/>
            </a:lvl4pPr>
            <a:lvl5pPr marL="2540000" indent="-508000">
              <a:spcBef>
                <a:spcPts val="4600"/>
              </a:spcBef>
              <a:buClrTx/>
              <a:defRPr sz="4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15151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15151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15151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15151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15151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524000" y="1778000"/>
            <a:ext cx="21336000" cy="1016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15151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15151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15151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15151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15151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524000" y="762000"/>
            <a:ext cx="2133600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4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524000" y="3937000"/>
            <a:ext cx="21336000" cy="800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15151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15151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15151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15151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15151"/>
                </a:solidFill>
              </a:rP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algn="ctr" defTabSz="825500">
        <a:defRPr sz="10400"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latin typeface="+mn-lt"/>
          <a:ea typeface="+mn-ea"/>
          <a:cs typeface="+mn-cs"/>
          <a:sym typeface="Cochin"/>
        </a:defRPr>
      </a:lvl1pPr>
      <a:lvl2pPr indent="228600" algn="ctr" defTabSz="825500">
        <a:defRPr sz="10400"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latin typeface="+mn-lt"/>
          <a:ea typeface="+mn-ea"/>
          <a:cs typeface="+mn-cs"/>
          <a:sym typeface="Cochin"/>
        </a:defRPr>
      </a:lvl2pPr>
      <a:lvl3pPr indent="457200" algn="ctr" defTabSz="825500">
        <a:defRPr sz="10400"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latin typeface="+mn-lt"/>
          <a:ea typeface="+mn-ea"/>
          <a:cs typeface="+mn-cs"/>
          <a:sym typeface="Cochin"/>
        </a:defRPr>
      </a:lvl3pPr>
      <a:lvl4pPr indent="685800" algn="ctr" defTabSz="825500">
        <a:defRPr sz="10400"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latin typeface="+mn-lt"/>
          <a:ea typeface="+mn-ea"/>
          <a:cs typeface="+mn-cs"/>
          <a:sym typeface="Cochin"/>
        </a:defRPr>
      </a:lvl4pPr>
      <a:lvl5pPr indent="914400" algn="ctr" defTabSz="825500">
        <a:defRPr sz="10400"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latin typeface="+mn-lt"/>
          <a:ea typeface="+mn-ea"/>
          <a:cs typeface="+mn-cs"/>
          <a:sym typeface="Cochin"/>
        </a:defRPr>
      </a:lvl5pPr>
      <a:lvl6pPr indent="1143000" algn="ctr" defTabSz="825500">
        <a:defRPr sz="10400"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latin typeface="+mn-lt"/>
          <a:ea typeface="+mn-ea"/>
          <a:cs typeface="+mn-cs"/>
          <a:sym typeface="Cochin"/>
        </a:defRPr>
      </a:lvl6pPr>
      <a:lvl7pPr indent="1371600" algn="ctr" defTabSz="825500">
        <a:defRPr sz="10400"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latin typeface="+mn-lt"/>
          <a:ea typeface="+mn-ea"/>
          <a:cs typeface="+mn-cs"/>
          <a:sym typeface="Cochin"/>
        </a:defRPr>
      </a:lvl7pPr>
      <a:lvl8pPr indent="1600200" algn="ctr" defTabSz="825500">
        <a:defRPr sz="10400"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latin typeface="+mn-lt"/>
          <a:ea typeface="+mn-ea"/>
          <a:cs typeface="+mn-cs"/>
          <a:sym typeface="Cochin"/>
        </a:defRPr>
      </a:lvl8pPr>
      <a:lvl9pPr indent="1828800" algn="ctr" defTabSz="825500">
        <a:defRPr sz="10400"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latin typeface="+mn-lt"/>
          <a:ea typeface="+mn-ea"/>
          <a:cs typeface="+mn-cs"/>
          <a:sym typeface="Cochin"/>
        </a:defRPr>
      </a:lvl9pPr>
    </p:titleStyle>
    <p:bodyStyle>
      <a:lvl1pPr marL="635000" indent="-635000" defTabSz="825500">
        <a:spcBef>
          <a:spcPts val="5600"/>
        </a:spcBef>
        <a:buClr>
          <a:srgbClr val="515151"/>
        </a:buClr>
        <a:buSzPct val="75000"/>
        <a:buChar char="•"/>
        <a:defRPr sz="5600">
          <a:solidFill>
            <a:srgbClr val="515151"/>
          </a:solidFill>
          <a:latin typeface="+mn-lt"/>
          <a:ea typeface="+mn-ea"/>
          <a:cs typeface="+mn-cs"/>
          <a:sym typeface="Cochin"/>
        </a:defRPr>
      </a:lvl1pPr>
      <a:lvl2pPr marL="1270000" indent="-635000" defTabSz="825500">
        <a:spcBef>
          <a:spcPts val="5600"/>
        </a:spcBef>
        <a:buClr>
          <a:srgbClr val="515151"/>
        </a:buClr>
        <a:buSzPct val="75000"/>
        <a:buChar char="•"/>
        <a:defRPr sz="5600">
          <a:solidFill>
            <a:srgbClr val="515151"/>
          </a:solidFill>
          <a:latin typeface="+mn-lt"/>
          <a:ea typeface="+mn-ea"/>
          <a:cs typeface="+mn-cs"/>
          <a:sym typeface="Cochin"/>
        </a:defRPr>
      </a:lvl2pPr>
      <a:lvl3pPr marL="1905000" indent="-635000" defTabSz="825500">
        <a:spcBef>
          <a:spcPts val="5600"/>
        </a:spcBef>
        <a:buClr>
          <a:srgbClr val="515151"/>
        </a:buClr>
        <a:buSzPct val="75000"/>
        <a:buChar char="•"/>
        <a:defRPr sz="5600">
          <a:solidFill>
            <a:srgbClr val="515151"/>
          </a:solidFill>
          <a:latin typeface="+mn-lt"/>
          <a:ea typeface="+mn-ea"/>
          <a:cs typeface="+mn-cs"/>
          <a:sym typeface="Cochin"/>
        </a:defRPr>
      </a:lvl3pPr>
      <a:lvl4pPr marL="2540000" indent="-635000" defTabSz="825500">
        <a:spcBef>
          <a:spcPts val="5600"/>
        </a:spcBef>
        <a:buClr>
          <a:srgbClr val="515151"/>
        </a:buClr>
        <a:buSzPct val="75000"/>
        <a:buChar char="•"/>
        <a:defRPr sz="5600">
          <a:solidFill>
            <a:srgbClr val="515151"/>
          </a:solidFill>
          <a:latin typeface="+mn-lt"/>
          <a:ea typeface="+mn-ea"/>
          <a:cs typeface="+mn-cs"/>
          <a:sym typeface="Cochin"/>
        </a:defRPr>
      </a:lvl4pPr>
      <a:lvl5pPr marL="3175000" indent="-635000" defTabSz="825500">
        <a:spcBef>
          <a:spcPts val="5600"/>
        </a:spcBef>
        <a:buClr>
          <a:srgbClr val="515151"/>
        </a:buClr>
        <a:buSzPct val="75000"/>
        <a:buChar char="•"/>
        <a:defRPr sz="5600">
          <a:solidFill>
            <a:srgbClr val="515151"/>
          </a:solidFill>
          <a:latin typeface="+mn-lt"/>
          <a:ea typeface="+mn-ea"/>
          <a:cs typeface="+mn-cs"/>
          <a:sym typeface="Cochin"/>
        </a:defRPr>
      </a:lvl5pPr>
      <a:lvl6pPr marL="3810000" indent="-635000" defTabSz="825500">
        <a:spcBef>
          <a:spcPts val="5600"/>
        </a:spcBef>
        <a:buClr>
          <a:srgbClr val="515151"/>
        </a:buClr>
        <a:buSzPct val="75000"/>
        <a:buChar char="•"/>
        <a:defRPr sz="5600">
          <a:solidFill>
            <a:srgbClr val="515151"/>
          </a:solidFill>
          <a:latin typeface="+mn-lt"/>
          <a:ea typeface="+mn-ea"/>
          <a:cs typeface="+mn-cs"/>
          <a:sym typeface="Cochin"/>
        </a:defRPr>
      </a:lvl6pPr>
      <a:lvl7pPr marL="4445000" indent="-635000" defTabSz="825500">
        <a:spcBef>
          <a:spcPts val="5600"/>
        </a:spcBef>
        <a:buClr>
          <a:srgbClr val="515151"/>
        </a:buClr>
        <a:buSzPct val="75000"/>
        <a:buChar char="•"/>
        <a:defRPr sz="5600">
          <a:solidFill>
            <a:srgbClr val="515151"/>
          </a:solidFill>
          <a:latin typeface="+mn-lt"/>
          <a:ea typeface="+mn-ea"/>
          <a:cs typeface="+mn-cs"/>
          <a:sym typeface="Cochin"/>
        </a:defRPr>
      </a:lvl7pPr>
      <a:lvl8pPr marL="5080000" indent="-635000" defTabSz="825500">
        <a:spcBef>
          <a:spcPts val="5600"/>
        </a:spcBef>
        <a:buClr>
          <a:srgbClr val="515151"/>
        </a:buClr>
        <a:buSzPct val="75000"/>
        <a:buChar char="•"/>
        <a:defRPr sz="5600">
          <a:solidFill>
            <a:srgbClr val="515151"/>
          </a:solidFill>
          <a:latin typeface="+mn-lt"/>
          <a:ea typeface="+mn-ea"/>
          <a:cs typeface="+mn-cs"/>
          <a:sym typeface="Cochin"/>
        </a:defRPr>
      </a:lvl8pPr>
      <a:lvl9pPr marL="5715000" indent="-635000" defTabSz="825500">
        <a:spcBef>
          <a:spcPts val="5600"/>
        </a:spcBef>
        <a:buClr>
          <a:srgbClr val="515151"/>
        </a:buClr>
        <a:buSzPct val="75000"/>
        <a:buChar char="•"/>
        <a:defRPr sz="5600">
          <a:solidFill>
            <a:srgbClr val="515151"/>
          </a:solidFill>
          <a:latin typeface="+mn-lt"/>
          <a:ea typeface="+mn-ea"/>
          <a:cs typeface="+mn-cs"/>
          <a:sym typeface="Cochin"/>
        </a:defRPr>
      </a:lvl9pPr>
    </p:bodyStyle>
    <p:otherStyle>
      <a:lvl1pPr algn="ctr" defTabSz="825500">
        <a:defRPr sz="2800">
          <a:solidFill>
            <a:schemeClr val="tx1"/>
          </a:solidFill>
          <a:latin typeface="+mn-lt"/>
          <a:ea typeface="+mn-ea"/>
          <a:cs typeface="+mn-cs"/>
          <a:sym typeface="Cochin"/>
        </a:defRPr>
      </a:lvl1pPr>
      <a:lvl2pPr indent="228600" algn="ctr" defTabSz="825500">
        <a:defRPr sz="2800">
          <a:solidFill>
            <a:schemeClr val="tx1"/>
          </a:solidFill>
          <a:latin typeface="+mn-lt"/>
          <a:ea typeface="+mn-ea"/>
          <a:cs typeface="+mn-cs"/>
          <a:sym typeface="Cochin"/>
        </a:defRPr>
      </a:lvl2pPr>
      <a:lvl3pPr indent="457200" algn="ctr" defTabSz="825500">
        <a:defRPr sz="2800">
          <a:solidFill>
            <a:schemeClr val="tx1"/>
          </a:solidFill>
          <a:latin typeface="+mn-lt"/>
          <a:ea typeface="+mn-ea"/>
          <a:cs typeface="+mn-cs"/>
          <a:sym typeface="Cochin"/>
        </a:defRPr>
      </a:lvl3pPr>
      <a:lvl4pPr indent="685800" algn="ctr" defTabSz="825500">
        <a:defRPr sz="2800">
          <a:solidFill>
            <a:schemeClr val="tx1"/>
          </a:solidFill>
          <a:latin typeface="+mn-lt"/>
          <a:ea typeface="+mn-ea"/>
          <a:cs typeface="+mn-cs"/>
          <a:sym typeface="Cochin"/>
        </a:defRPr>
      </a:lvl4pPr>
      <a:lvl5pPr indent="914400" algn="ctr" defTabSz="825500">
        <a:defRPr sz="2800">
          <a:solidFill>
            <a:schemeClr val="tx1"/>
          </a:solidFill>
          <a:latin typeface="+mn-lt"/>
          <a:ea typeface="+mn-ea"/>
          <a:cs typeface="+mn-cs"/>
          <a:sym typeface="Cochin"/>
        </a:defRPr>
      </a:lvl5pPr>
      <a:lvl6pPr indent="1143000" algn="ctr" defTabSz="825500">
        <a:defRPr sz="2800">
          <a:solidFill>
            <a:schemeClr val="tx1"/>
          </a:solidFill>
          <a:latin typeface="+mn-lt"/>
          <a:ea typeface="+mn-ea"/>
          <a:cs typeface="+mn-cs"/>
          <a:sym typeface="Cochin"/>
        </a:defRPr>
      </a:lvl6pPr>
      <a:lvl7pPr indent="1371600" algn="ctr" defTabSz="825500">
        <a:defRPr sz="2800">
          <a:solidFill>
            <a:schemeClr val="tx1"/>
          </a:solidFill>
          <a:latin typeface="+mn-lt"/>
          <a:ea typeface="+mn-ea"/>
          <a:cs typeface="+mn-cs"/>
          <a:sym typeface="Cochin"/>
        </a:defRPr>
      </a:lvl7pPr>
      <a:lvl8pPr indent="1600200" algn="ctr" defTabSz="825500">
        <a:defRPr sz="2800">
          <a:solidFill>
            <a:schemeClr val="tx1"/>
          </a:solidFill>
          <a:latin typeface="+mn-lt"/>
          <a:ea typeface="+mn-ea"/>
          <a:cs typeface="+mn-cs"/>
          <a:sym typeface="Cochin"/>
        </a:defRPr>
      </a:lvl8pPr>
      <a:lvl9pPr indent="1828800" algn="ctr" defTabSz="825500">
        <a:defRPr sz="2800">
          <a:solidFill>
            <a:schemeClr val="tx1"/>
          </a:solidFill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524000" y="2710216"/>
            <a:ext cx="21336000" cy="4470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0" dirty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求解最</a:t>
            </a:r>
            <a:r>
              <a:rPr sz="14000" dirty="0" smtClean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大</a:t>
            </a:r>
            <a:r>
              <a:rPr lang="zh-CN" altLang="en-US" sz="14000" dirty="0" smtClean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独立集</a:t>
            </a:r>
            <a:r>
              <a:rPr sz="14000" dirty="0" smtClean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问题展</a:t>
            </a:r>
            <a:r>
              <a:rPr sz="14000" dirty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示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524000" y="7969159"/>
            <a:ext cx="21336000" cy="2146301"/>
          </a:xfrm>
          <a:prstGeom prst="rect">
            <a:avLst/>
          </a:prstGeom>
        </p:spPr>
        <p:txBody>
          <a:bodyPr/>
          <a:lstStyle/>
          <a:p>
            <a:pPr lvl="0" defTabSz="808990">
              <a:defRPr sz="1800">
                <a:solidFill>
                  <a:srgbClr val="000000"/>
                </a:solidFill>
                <a:effectLst/>
              </a:defRPr>
            </a:pPr>
            <a:endParaRPr sz="5684" dirty="0">
              <a:solidFill>
                <a:srgbClr val="515151"/>
              </a:solidFill>
              <a:effectLst>
                <a:outerShdw blurRad="37338" dist="49784" dir="3000000" rotWithShape="0">
                  <a:srgbClr val="FFFFFF">
                    <a:alpha val="60000"/>
                  </a:srgbClr>
                </a:outerShdw>
              </a:effectLst>
            </a:endParaRPr>
          </a:p>
          <a:p>
            <a:pPr lvl="0" defTabSz="808990">
              <a:defRPr sz="1800">
                <a:solidFill>
                  <a:srgbClr val="000000"/>
                </a:solidFill>
                <a:effectLst/>
              </a:defRPr>
            </a:pPr>
            <a:r>
              <a:rPr sz="5684" dirty="0">
                <a:solidFill>
                  <a:srgbClr val="515151"/>
                </a:solidFill>
                <a:effectLst>
                  <a:outerShdw blurRad="37338" dist="49784" dir="3000000" rotWithShape="0">
                    <a:srgbClr val="FFFFFF">
                      <a:alpha val="60000"/>
                    </a:srgbClr>
                  </a:outerShdw>
                </a:effectLst>
              </a:rPr>
              <a:t>小组成员</a:t>
            </a:r>
            <a:r>
              <a:rPr sz="5684" dirty="0" smtClean="0">
                <a:solidFill>
                  <a:srgbClr val="515151"/>
                </a:solidFill>
                <a:effectLst>
                  <a:outerShdw blurRad="37338" dist="49784" dir="3000000" rotWithShape="0">
                    <a:srgbClr val="FFFFFF">
                      <a:alpha val="60000"/>
                    </a:srgbClr>
                  </a:outerShdw>
                </a:effectLst>
              </a:rPr>
              <a:t>：</a:t>
            </a:r>
            <a:r>
              <a:rPr lang="zh-CN" altLang="en-US" sz="5684" dirty="0" smtClean="0">
                <a:effectLst>
                  <a:outerShdw blurRad="37338" dist="49784" dir="3000000" rotWithShape="0">
                    <a:srgbClr val="FFFFFF">
                      <a:alpha val="60000"/>
                    </a:srgbClr>
                  </a:outerShdw>
                </a:effectLst>
              </a:rPr>
              <a:t>季豪 程浩 程思衍</a:t>
            </a:r>
            <a:endParaRPr sz="5684" dirty="0">
              <a:solidFill>
                <a:srgbClr val="515151"/>
              </a:solidFill>
              <a:effectLst>
                <a:outerShdw blurRad="37338" dist="49784" dir="3000000" rotWithShape="0">
                  <a:srgbClr val="FFFFFF">
                    <a:alpha val="6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24000" y="762000"/>
            <a:ext cx="21336000" cy="2667000"/>
          </a:xfrm>
        </p:spPr>
        <p:txBody>
          <a:bodyPr/>
          <a:lstStyle/>
          <a:p>
            <a:r>
              <a:rPr kumimoji="1" lang="zh-CN" altLang="en-US" dirty="0" smtClean="0"/>
              <a:t>算法介绍</a:t>
            </a:r>
            <a:endParaRPr kumimoji="1"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1524000" y="5028557"/>
            <a:ext cx="21336000" cy="8001000"/>
          </a:xfrm>
        </p:spPr>
        <p:txBody>
          <a:bodyPr/>
          <a:lstStyle/>
          <a:p>
            <a:pPr marL="857250" indent="-857250" algn="just">
              <a:buFont typeface="Arial"/>
              <a:buChar char="•"/>
            </a:pPr>
            <a:r>
              <a:rPr kumimoji="1" lang="zh-CN" altLang="en-US" dirty="0" smtClean="0"/>
              <a:t>剪枝策略</a:t>
            </a:r>
            <a:r>
              <a:rPr kumimoji="1" lang="en-US" altLang="en-US" dirty="0" smtClean="0">
                <a:sym typeface="Wingdings"/>
              </a:rPr>
              <a:t>：</a:t>
            </a:r>
            <a:endParaRPr kumimoji="1" lang="en-US" altLang="zh-CN" dirty="0" smtClean="0"/>
          </a:p>
          <a:p>
            <a:pPr lvl="3" indent="0" algn="just"/>
            <a:r>
              <a:rPr kumimoji="1" lang="en-US" altLang="zh-CN" dirty="0"/>
              <a:t>	</a:t>
            </a:r>
            <a:r>
              <a:rPr kumimoji="1" lang="en-US" altLang="zh-CN" dirty="0" smtClean="0"/>
              <a:t>	</a:t>
            </a:r>
            <a:endParaRPr kumimoji="1" lang="en-US" altLang="zh-TW" b="1" dirty="0"/>
          </a:p>
          <a:p>
            <a:pPr lvl="3" indent="0" algn="just"/>
            <a:r>
              <a:rPr kumimoji="1" lang="en-US" altLang="zh-TW" b="1" dirty="0" smtClean="0"/>
              <a:t>	</a:t>
            </a:r>
            <a:r>
              <a:rPr lang="en-US" altLang="zh-CN" b="1" dirty="0"/>
              <a:t>if(</a:t>
            </a:r>
            <a:r>
              <a:rPr lang="en-US" altLang="zh-CN" b="1" i="1" dirty="0"/>
              <a:t>Recall(crsr,strLen+1)==1) return 1;}//</a:t>
            </a:r>
            <a:r>
              <a:rPr lang="zh-CN" altLang="en-US" b="1" i="1" dirty="0"/>
              <a:t>剪枝</a:t>
            </a:r>
            <a:r>
              <a:rPr lang="en-US" altLang="zh-CN" b="1" i="1" dirty="0"/>
              <a:t>-</a:t>
            </a:r>
            <a:r>
              <a:rPr lang="zh-CN" altLang="en-US" b="1" i="1" dirty="0"/>
              <a:t>更新</a:t>
            </a:r>
            <a:r>
              <a:rPr lang="en-US" altLang="zh-CN" b="1" i="1" dirty="0"/>
              <a:t>+1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21911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5232674" y="3453669"/>
            <a:ext cx="13918651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 dirty="0">
                <a:solidFill>
                  <a:srgbClr val="515151"/>
                </a:solidFill>
              </a:rPr>
              <a:t>测试样例frb30-15</a:t>
            </a:r>
            <a:r>
              <a:rPr sz="5800" dirty="0" smtClean="0">
                <a:solidFill>
                  <a:srgbClr val="515151"/>
                </a:solidFill>
              </a:rPr>
              <a:t>-</a:t>
            </a:r>
            <a:r>
              <a:rPr lang="en-US" sz="5800" dirty="0" smtClean="0">
                <a:solidFill>
                  <a:srgbClr val="515151"/>
                </a:solidFill>
              </a:rPr>
              <a:t>4</a:t>
            </a:r>
            <a:r>
              <a:rPr sz="5800" dirty="0" smtClean="0">
                <a:solidFill>
                  <a:srgbClr val="515151"/>
                </a:solidFill>
              </a:rPr>
              <a:t>.</a:t>
            </a:r>
            <a:r>
              <a:rPr lang="en-US" sz="5800" dirty="0" smtClean="0">
                <a:solidFill>
                  <a:srgbClr val="515151"/>
                </a:solidFill>
              </a:rPr>
              <a:t>mis</a:t>
            </a:r>
            <a:endParaRPr sz="5800" dirty="0">
              <a:solidFill>
                <a:srgbClr val="515151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567395" y="10788552"/>
            <a:ext cx="23249209" cy="1610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900" dirty="0" smtClean="0">
                <a:solidFill>
                  <a:srgbClr val="515151"/>
                </a:solidFill>
              </a:rPr>
              <a:t>找到节</a:t>
            </a:r>
            <a:r>
              <a:rPr sz="4900" dirty="0">
                <a:solidFill>
                  <a:srgbClr val="515151"/>
                </a:solidFill>
              </a:rPr>
              <a:t>点个数</a:t>
            </a:r>
            <a:r>
              <a:rPr sz="4900" dirty="0" smtClean="0">
                <a:solidFill>
                  <a:srgbClr val="515151"/>
                </a:solidFill>
              </a:rPr>
              <a:t>：</a:t>
            </a:r>
            <a:r>
              <a:rPr lang="en-US" altLang="zh-CN" sz="4900" dirty="0" smtClean="0"/>
              <a:t>30</a:t>
            </a:r>
            <a:r>
              <a:rPr sz="4900" dirty="0" smtClean="0">
                <a:solidFill>
                  <a:srgbClr val="515151"/>
                </a:solidFill>
              </a:rPr>
              <a:t>          </a:t>
            </a:r>
            <a:r>
              <a:rPr lang="zh-CN" altLang="en-US" sz="4900" dirty="0" smtClean="0">
                <a:solidFill>
                  <a:srgbClr val="000000"/>
                </a:solidFill>
              </a:rPr>
              <a:t>处理</a:t>
            </a:r>
            <a:r>
              <a:rPr lang="zh-CN" altLang="en-US" sz="4900" dirty="0" smtClean="0"/>
              <a:t>时间：</a:t>
            </a:r>
            <a:r>
              <a:rPr lang="en-US" altLang="zh-CN" sz="4900" dirty="0" smtClean="0"/>
              <a:t>56.66s</a:t>
            </a:r>
            <a:endParaRPr sz="4900" dirty="0">
              <a:solidFill>
                <a:srgbClr val="51515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900" dirty="0">
                <a:solidFill>
                  <a:srgbClr val="515151"/>
                </a:solidFill>
              </a:rPr>
              <a:t>CPU：i5-4250U, 1.3GHz             内存：4 GB 1600 MHz DDR3</a:t>
            </a:r>
          </a:p>
        </p:txBody>
      </p:sp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524000" y="447516"/>
            <a:ext cx="21336000" cy="2286001"/>
          </a:xfrm>
          <a:prstGeom prst="rect">
            <a:avLst/>
          </a:prstGeom>
        </p:spPr>
        <p:txBody>
          <a:bodyPr/>
          <a:lstStyle>
            <a:lvl1pPr defTabSz="718184">
              <a:defRPr sz="12180">
                <a:effectLst>
                  <a:outerShdw blurRad="33147" dist="44196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2180">
                <a:solidFill>
                  <a:srgbClr val="515151"/>
                </a:solidFill>
                <a:effectLst>
                  <a:outerShdw blurRad="33147" dist="44196" dir="3000000" rotWithShape="0">
                    <a:srgbClr val="FFFFFF">
                      <a:alpha val="60000"/>
                    </a:srgbClr>
                  </a:outerShdw>
                </a:effectLst>
              </a:rPr>
              <a:t>程序演示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idx="1"/>
          </p:nvPr>
        </p:nvSpPr>
        <p:spPr>
          <a:xfrm>
            <a:off x="1524000" y="2519801"/>
            <a:ext cx="21336001" cy="952501"/>
          </a:xfrm>
          <a:prstGeom prst="rect">
            <a:avLst/>
          </a:prstGeom>
        </p:spPr>
        <p:txBody>
          <a:bodyPr/>
          <a:lstStyle>
            <a:lvl1pPr defTabSz="685165">
              <a:defRPr sz="4814">
                <a:effectLst>
                  <a:outerShdw blurRad="31623" dist="42164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14">
                <a:solidFill>
                  <a:srgbClr val="515151"/>
                </a:solidFill>
                <a:effectLst>
                  <a:outerShdw blurRad="31623" dist="42164" dir="3000000" rotWithShape="0">
                    <a:srgbClr val="FFFFFF">
                      <a:alpha val="60000"/>
                    </a:srgbClr>
                  </a:outerShdw>
                </a:effectLst>
              </a:rPr>
              <a:t>效果截图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759" y="4775200"/>
            <a:ext cx="15218468" cy="5995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5232674" y="3453669"/>
            <a:ext cx="13918651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 dirty="0">
                <a:solidFill>
                  <a:srgbClr val="515151"/>
                </a:solidFill>
              </a:rPr>
              <a:t>测试样例</a:t>
            </a:r>
            <a:r>
              <a:rPr sz="5800" dirty="0" smtClean="0">
                <a:solidFill>
                  <a:srgbClr val="515151"/>
                </a:solidFill>
              </a:rPr>
              <a:t>frb</a:t>
            </a:r>
            <a:r>
              <a:rPr lang="en-US" sz="5800" dirty="0" smtClean="0">
                <a:solidFill>
                  <a:srgbClr val="515151"/>
                </a:solidFill>
              </a:rPr>
              <a:t>30</a:t>
            </a:r>
            <a:r>
              <a:rPr sz="5800" dirty="0" smtClean="0">
                <a:solidFill>
                  <a:srgbClr val="515151"/>
                </a:solidFill>
              </a:rPr>
              <a:t>-</a:t>
            </a:r>
            <a:r>
              <a:rPr lang="en-US" altLang="zh-CN" sz="5800" dirty="0" smtClean="0">
                <a:solidFill>
                  <a:srgbClr val="515151"/>
                </a:solidFill>
              </a:rPr>
              <a:t>15</a:t>
            </a:r>
            <a:r>
              <a:rPr sz="5800" dirty="0" smtClean="0">
                <a:solidFill>
                  <a:srgbClr val="515151"/>
                </a:solidFill>
              </a:rPr>
              <a:t>-</a:t>
            </a:r>
            <a:r>
              <a:rPr lang="en-US" altLang="zh-CN" sz="5800" dirty="0" smtClean="0">
                <a:solidFill>
                  <a:srgbClr val="515151"/>
                </a:solidFill>
              </a:rPr>
              <a:t>5</a:t>
            </a:r>
            <a:r>
              <a:rPr sz="5800" dirty="0" smtClean="0">
                <a:solidFill>
                  <a:srgbClr val="515151"/>
                </a:solidFill>
              </a:rPr>
              <a:t>.</a:t>
            </a:r>
            <a:r>
              <a:rPr lang="en-US" altLang="zh-CN" sz="5800" dirty="0" smtClean="0">
                <a:solidFill>
                  <a:srgbClr val="515151"/>
                </a:solidFill>
              </a:rPr>
              <a:t>mis</a:t>
            </a:r>
            <a:endParaRPr sz="5800" dirty="0">
              <a:solidFill>
                <a:srgbClr val="515151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567395" y="10788552"/>
            <a:ext cx="23249209" cy="1610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900" dirty="0">
                <a:solidFill>
                  <a:srgbClr val="515151"/>
                </a:solidFill>
              </a:rPr>
              <a:t>找</a:t>
            </a:r>
            <a:r>
              <a:rPr sz="4900" dirty="0" smtClean="0">
                <a:solidFill>
                  <a:srgbClr val="515151"/>
                </a:solidFill>
              </a:rPr>
              <a:t>到节</a:t>
            </a:r>
            <a:r>
              <a:rPr sz="4900" dirty="0">
                <a:solidFill>
                  <a:srgbClr val="515151"/>
                </a:solidFill>
              </a:rPr>
              <a:t>点个数</a:t>
            </a:r>
            <a:r>
              <a:rPr sz="4900" dirty="0" smtClean="0">
                <a:solidFill>
                  <a:srgbClr val="515151"/>
                </a:solidFill>
              </a:rPr>
              <a:t>：</a:t>
            </a:r>
            <a:r>
              <a:rPr lang="en-US" altLang="zh-CN" sz="4900" dirty="0" smtClean="0"/>
              <a:t>30</a:t>
            </a:r>
            <a:r>
              <a:rPr sz="4900" dirty="0" smtClean="0">
                <a:solidFill>
                  <a:srgbClr val="515151"/>
                </a:solidFill>
              </a:rPr>
              <a:t>          </a:t>
            </a:r>
            <a:r>
              <a:rPr lang="zh-CN" altLang="en-US" sz="4900" dirty="0" smtClean="0">
                <a:solidFill>
                  <a:srgbClr val="515151"/>
                </a:solidFill>
              </a:rPr>
              <a:t>使用</a:t>
            </a:r>
            <a:r>
              <a:rPr sz="4900" dirty="0" smtClean="0">
                <a:solidFill>
                  <a:srgbClr val="515151"/>
                </a:solidFill>
              </a:rPr>
              <a:t>时</a:t>
            </a:r>
            <a:r>
              <a:rPr sz="4900" dirty="0">
                <a:solidFill>
                  <a:srgbClr val="515151"/>
                </a:solidFill>
              </a:rPr>
              <a:t>间：大</a:t>
            </a:r>
            <a:r>
              <a:rPr sz="4900" dirty="0" smtClean="0">
                <a:solidFill>
                  <a:srgbClr val="515151"/>
                </a:solidFill>
              </a:rPr>
              <a:t>约</a:t>
            </a:r>
            <a:r>
              <a:rPr lang="en-US" altLang="zh-CN" sz="4900" dirty="0" smtClean="0"/>
              <a:t>217</a:t>
            </a:r>
            <a:r>
              <a:rPr sz="4900" dirty="0" smtClean="0">
                <a:solidFill>
                  <a:srgbClr val="515151"/>
                </a:solidFill>
              </a:rPr>
              <a:t>s</a:t>
            </a:r>
            <a:endParaRPr sz="4900" dirty="0">
              <a:solidFill>
                <a:srgbClr val="51515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900" dirty="0">
                <a:solidFill>
                  <a:srgbClr val="515151"/>
                </a:solidFill>
              </a:rPr>
              <a:t>CPU：i5-4250U, 1.3GHz             内存：4 GB 1600 MHz DDR3</a:t>
            </a:r>
          </a:p>
        </p:txBody>
      </p:sp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1524000" y="447516"/>
            <a:ext cx="21336000" cy="2286001"/>
          </a:xfrm>
          <a:prstGeom prst="rect">
            <a:avLst/>
          </a:prstGeom>
        </p:spPr>
        <p:txBody>
          <a:bodyPr/>
          <a:lstStyle>
            <a:lvl1pPr defTabSz="718184">
              <a:defRPr sz="12180">
                <a:effectLst>
                  <a:outerShdw blurRad="33147" dist="44196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2180">
                <a:solidFill>
                  <a:srgbClr val="515151"/>
                </a:solidFill>
                <a:effectLst>
                  <a:outerShdw blurRad="33147" dist="44196" dir="3000000" rotWithShape="0">
                    <a:srgbClr val="FFFFFF">
                      <a:alpha val="60000"/>
                    </a:srgbClr>
                  </a:outerShdw>
                </a:effectLst>
              </a:rPr>
              <a:t>程序演示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1524000" y="2519801"/>
            <a:ext cx="21336000" cy="952501"/>
          </a:xfrm>
          <a:prstGeom prst="rect">
            <a:avLst/>
          </a:prstGeom>
        </p:spPr>
        <p:txBody>
          <a:bodyPr/>
          <a:lstStyle>
            <a:lvl1pPr defTabSz="685165">
              <a:defRPr sz="4814">
                <a:effectLst>
                  <a:outerShdw blurRad="31623" dist="42164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14">
                <a:solidFill>
                  <a:srgbClr val="515151"/>
                </a:solidFill>
                <a:effectLst>
                  <a:outerShdw blurRad="31623" dist="42164" dir="3000000" rotWithShape="0">
                    <a:srgbClr val="FFFFFF">
                      <a:alpha val="60000"/>
                    </a:srgbClr>
                  </a:outerShdw>
                </a:effectLst>
              </a:rPr>
              <a:t>效果截图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77" y="4678149"/>
            <a:ext cx="14953480" cy="5988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1524000" y="632213"/>
            <a:ext cx="21336000" cy="2286001"/>
          </a:xfrm>
          <a:prstGeom prst="rect">
            <a:avLst/>
          </a:prstGeom>
        </p:spPr>
        <p:txBody>
          <a:bodyPr/>
          <a:lstStyle>
            <a:lvl1pPr defTabSz="718184">
              <a:defRPr sz="12180">
                <a:effectLst>
                  <a:outerShdw blurRad="33147" dist="44196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2180">
                <a:solidFill>
                  <a:srgbClr val="515151"/>
                </a:solidFill>
                <a:effectLst>
                  <a:outerShdw blurRad="33147" dist="44196" dir="3000000" rotWithShape="0">
                    <a:srgbClr val="FFFFFF">
                      <a:alpha val="60000"/>
                    </a:srgbClr>
                  </a:outerShdw>
                </a:effectLst>
              </a:rPr>
              <a:t>算法正确性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24000" y="4495866"/>
            <a:ext cx="21336000" cy="5457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just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altLang="zh-CN" sz="5800" b="0" i="0" u="none" strike="noStrike" cap="none" spc="0" normalizeH="0" baseline="0" dirty="0" smtClean="0">
              <a:ln>
                <a:noFill/>
              </a:ln>
              <a:solidFill>
                <a:srgbClr val="515151"/>
              </a:solidFill>
              <a:effectLst/>
              <a:uFillTx/>
              <a:latin typeface="+mn-lt"/>
              <a:ea typeface="+mn-ea"/>
              <a:cs typeface="+mn-cs"/>
              <a:sym typeface="Cochin"/>
            </a:endParaRPr>
          </a:p>
          <a:p>
            <a:pPr marL="857250" marR="0" indent="-857250" algn="just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zh-CN" altLang="en-US" dirty="0" smtClean="0"/>
              <a:t>游戏可以瞬间解决</a:t>
            </a:r>
            <a:endParaRPr lang="en-US" altLang="zh-CN" dirty="0"/>
          </a:p>
          <a:p>
            <a:pPr marL="857250" marR="0" indent="-857250" algn="just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altLang="zh-CN" sz="5800" b="0" i="0" u="none" strike="noStrike" cap="none" spc="0" normalizeH="0" baseline="0" dirty="0" smtClean="0">
              <a:ln>
                <a:noFill/>
              </a:ln>
              <a:solidFill>
                <a:srgbClr val="515151"/>
              </a:solidFill>
              <a:effectLst/>
              <a:uFillTx/>
              <a:latin typeface="+mn-lt"/>
              <a:ea typeface="+mn-ea"/>
              <a:cs typeface="+mn-cs"/>
              <a:sym typeface="Cochin"/>
            </a:endParaRPr>
          </a:p>
          <a:p>
            <a:pPr marL="857250" marR="0" indent="-857250" algn="just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515151"/>
                </a:solidFill>
                <a:effectLst/>
                <a:uFillTx/>
                <a:latin typeface="+mn-lt"/>
                <a:ea typeface="+mn-ea"/>
                <a:cs typeface="+mn-cs"/>
                <a:sym typeface="Cochin"/>
              </a:rPr>
              <a:t>使用的算法为精确算法，所以在更高规模文件的处理时间上会比较长</a:t>
            </a:r>
            <a:endParaRPr kumimoji="0" lang="en-US" altLang="zh-CN" sz="5800" b="0" i="0" u="none" strike="noStrike" cap="none" spc="0" normalizeH="0" baseline="0" dirty="0" smtClean="0">
              <a:ln>
                <a:noFill/>
              </a:ln>
              <a:solidFill>
                <a:srgbClr val="515151"/>
              </a:solidFill>
              <a:effectLst/>
              <a:uFillTx/>
              <a:latin typeface="+mn-lt"/>
              <a:ea typeface="+mn-ea"/>
              <a:cs typeface="+mn-cs"/>
              <a:sym typeface="Cochin"/>
            </a:endParaRPr>
          </a:p>
          <a:p>
            <a:pPr marL="857250" marR="0" indent="-857250" algn="just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5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500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5"/>
          <p:cNvSpPr>
            <a:spLocks noGrp="1"/>
          </p:cNvSpPr>
          <p:nvPr>
            <p:ph type="title"/>
          </p:nvPr>
        </p:nvSpPr>
        <p:spPr>
          <a:xfrm>
            <a:off x="1524000" y="762000"/>
            <a:ext cx="21336000" cy="2667000"/>
          </a:xfrm>
          <a:prstGeom prst="rect">
            <a:avLst/>
          </a:prstGeom>
        </p:spPr>
        <p:txBody>
          <a:bodyPr/>
          <a:lstStyle/>
          <a:p>
            <a:pPr lvl="0" algn="just"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10400" dirty="0" smtClean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          </a:t>
            </a:r>
            <a:r>
              <a:rPr sz="10400" dirty="0" smtClean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问</a:t>
            </a:r>
            <a:r>
              <a:rPr sz="10400" dirty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题描述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24000" y="4974579"/>
            <a:ext cx="14279422" cy="4565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将具有以下特征的球拉到一边：</a:t>
            </a:r>
            <a:endParaRPr lang="en-US" altLang="zh-CN" dirty="0" smtClean="0"/>
          </a:p>
          <a:p>
            <a:pPr marL="857250" marR="0" indent="-857250" algn="just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altLang="zh-CN" dirty="0"/>
          </a:p>
          <a:p>
            <a:pPr marL="857250" marR="0" indent="-857250" algn="just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515151"/>
                </a:solidFill>
                <a:effectLst/>
                <a:uFillTx/>
                <a:latin typeface="+mn-lt"/>
                <a:ea typeface="+mn-ea"/>
                <a:cs typeface="+mn-cs"/>
                <a:sym typeface="Cochin"/>
              </a:rPr>
              <a:t>互不相连</a:t>
            </a:r>
            <a:endParaRPr kumimoji="0" lang="en-US" altLang="zh-CN" sz="5800" b="0" i="0" u="none" strike="noStrike" cap="none" spc="0" normalizeH="0" baseline="0" dirty="0" smtClean="0">
              <a:ln>
                <a:noFill/>
              </a:ln>
              <a:solidFill>
                <a:srgbClr val="515151"/>
              </a:solidFill>
              <a:effectLst/>
              <a:uFillTx/>
              <a:latin typeface="+mn-lt"/>
              <a:ea typeface="+mn-ea"/>
              <a:cs typeface="+mn-cs"/>
              <a:sym typeface="Cochin"/>
            </a:endParaRPr>
          </a:p>
          <a:p>
            <a:pPr marR="0" algn="just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/>
          </a:p>
          <a:p>
            <a:pPr marL="857250" marR="0" indent="-857250" algn="just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515151"/>
                </a:solidFill>
                <a:effectLst/>
                <a:uFillTx/>
                <a:latin typeface="+mn-lt"/>
                <a:ea typeface="+mn-ea"/>
                <a:cs typeface="+mn-cs"/>
                <a:sym typeface="Cochin"/>
              </a:rPr>
              <a:t>剩下球的个数正好为火柴的数量</a:t>
            </a:r>
            <a:endParaRPr kumimoji="0" lang="zh-CN" altLang="en-US" sz="5800" b="0" i="0" u="none" strike="noStrike" cap="none" spc="0" normalizeH="0" baseline="0" dirty="0">
              <a:ln>
                <a:noFill/>
              </a:ln>
              <a:solidFill>
                <a:srgbClr val="515151"/>
              </a:solidFill>
              <a:effectLst/>
              <a:uFillTx/>
              <a:latin typeface="+mn-lt"/>
              <a:ea typeface="+mn-ea"/>
              <a:cs typeface="+mn-cs"/>
              <a:sym typeface="Cochin"/>
            </a:endParaRPr>
          </a:p>
        </p:txBody>
      </p:sp>
      <p:pic>
        <p:nvPicPr>
          <p:cNvPr id="8" name="图片 7" descr="ASEOJ8)$DAA%OI5KN8MZO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194" y="2197100"/>
            <a:ext cx="5918200" cy="93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[H2GUR$$NU]Z4MWTX0W5K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262" y="2197100"/>
            <a:ext cx="5918200" cy="9309100"/>
          </a:xfrm>
          <a:prstGeom prst="rect">
            <a:avLst/>
          </a:prstGeom>
        </p:spPr>
      </p:pic>
      <p:sp>
        <p:nvSpPr>
          <p:cNvPr id="3" name="Shape 35"/>
          <p:cNvSpPr>
            <a:spLocks noGrp="1"/>
          </p:cNvSpPr>
          <p:nvPr>
            <p:ph type="title"/>
          </p:nvPr>
        </p:nvSpPr>
        <p:spPr>
          <a:xfrm>
            <a:off x="1524000" y="762000"/>
            <a:ext cx="21336000" cy="2667000"/>
          </a:xfrm>
          <a:prstGeom prst="rect">
            <a:avLst/>
          </a:prstGeom>
        </p:spPr>
        <p:txBody>
          <a:bodyPr/>
          <a:lstStyle/>
          <a:p>
            <a:pPr lvl="0" algn="just"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10400" dirty="0" smtClean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          </a:t>
            </a:r>
            <a:r>
              <a:rPr sz="10400" dirty="0" smtClean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问</a:t>
            </a:r>
            <a:r>
              <a:rPr sz="10400" dirty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题描述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24000" y="3826320"/>
            <a:ext cx="13373281" cy="8135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 rtl="0" latinLnBrk="1" hangingPunct="0"/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515151"/>
                </a:solidFill>
                <a:effectLst/>
                <a:uFillTx/>
                <a:latin typeface="+mn-lt"/>
                <a:ea typeface="+mn-ea"/>
                <a:cs typeface="+mn-cs"/>
                <a:sym typeface="Cochin"/>
              </a:rPr>
              <a:t>独立集：</a:t>
            </a:r>
            <a:r>
              <a:rPr lang="zh-CN" altLang="en-US" dirty="0"/>
              <a:t>图</a:t>
            </a:r>
            <a:r>
              <a:rPr lang="en-US" altLang="zh-CN" dirty="0"/>
              <a:t>G</a:t>
            </a:r>
            <a:r>
              <a:rPr lang="zh-CN" altLang="en-US" dirty="0"/>
              <a:t>中两两互不相邻的顶点构成的集合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 rtl="0" latinLnBrk="1" hangingPunct="0"/>
            <a:endParaRPr kumimoji="0" lang="en-US" altLang="zh-CN" sz="5800" b="0" i="0" u="none" strike="noStrike" cap="none" spc="0" normalizeH="0" baseline="0" dirty="0">
              <a:ln>
                <a:noFill/>
              </a:ln>
              <a:solidFill>
                <a:srgbClr val="515151"/>
              </a:solidFill>
              <a:effectLst/>
              <a:uFillTx/>
              <a:latin typeface="+mn-lt"/>
              <a:ea typeface="+mn-ea"/>
              <a:cs typeface="+mn-cs"/>
              <a:sym typeface="Cochin"/>
            </a:endParaRPr>
          </a:p>
          <a:p>
            <a:pPr algn="just" rtl="0" latinLnBrk="1" hangingPunct="0"/>
            <a:endParaRPr lang="en-US" altLang="zh-CN" dirty="0" smtClean="0"/>
          </a:p>
          <a:p>
            <a:pPr algn="just" rtl="0" latinLnBrk="1" hangingPunct="0"/>
            <a:endParaRPr kumimoji="0" lang="en-US" altLang="zh-CN" sz="5800" b="0" i="0" u="none" strike="noStrike" cap="none" spc="0" normalizeH="0" baseline="0" dirty="0">
              <a:ln>
                <a:noFill/>
              </a:ln>
              <a:solidFill>
                <a:srgbClr val="515151"/>
              </a:solidFill>
              <a:effectLst/>
              <a:uFillTx/>
              <a:latin typeface="+mn-lt"/>
              <a:ea typeface="+mn-ea"/>
              <a:cs typeface="+mn-cs"/>
              <a:sym typeface="Cochin"/>
            </a:endParaRPr>
          </a:p>
          <a:p>
            <a:pPr algn="just" rtl="0" latinLnBrk="1" hangingPunct="0"/>
            <a:endParaRPr lang="en-US" altLang="zh-CN" dirty="0" smtClean="0"/>
          </a:p>
          <a:p>
            <a:pPr algn="just" rtl="0" latinLnBrk="1" hangingPunct="0"/>
            <a:endParaRPr kumimoji="0" lang="en-US" altLang="zh-CN" sz="5800" b="0" i="0" u="none" strike="noStrike" cap="none" spc="0" normalizeH="0" baseline="0" dirty="0">
              <a:ln>
                <a:noFill/>
              </a:ln>
              <a:solidFill>
                <a:srgbClr val="515151"/>
              </a:solidFill>
              <a:effectLst/>
              <a:uFillTx/>
              <a:latin typeface="+mn-lt"/>
              <a:ea typeface="+mn-ea"/>
              <a:cs typeface="+mn-cs"/>
              <a:sym typeface="Cochin"/>
            </a:endParaRPr>
          </a:p>
          <a:p>
            <a:pPr algn="just" rtl="0" latinLnBrk="1" hangingPunct="0"/>
            <a:endParaRPr lang="en-US" altLang="zh-CN" dirty="0" smtClean="0"/>
          </a:p>
          <a:p>
            <a:pPr algn="just" rtl="0" latinLnBrk="1" hangingPunct="0"/>
            <a:endParaRPr kumimoji="0" lang="zh-CN" altLang="en-US" sz="5800" b="0" i="0" u="none" strike="noStrike" cap="none" spc="0" normalizeH="0" baseline="0" dirty="0">
              <a:ln>
                <a:noFill/>
              </a:ln>
              <a:solidFill>
                <a:srgbClr val="515151"/>
              </a:solidFill>
              <a:effectLst/>
              <a:uFillTx/>
              <a:latin typeface="+mn-lt"/>
              <a:ea typeface="+mn-ea"/>
              <a:cs typeface="+mn-cs"/>
              <a:sym typeface="Cochin"/>
            </a:endParaRPr>
          </a:p>
        </p:txBody>
      </p:sp>
    </p:spTree>
    <p:extLst>
      <p:ext uri="{BB962C8B-B14F-4D97-AF65-F5344CB8AC3E}">
        <p14:creationId xmlns:p14="http://schemas.microsoft.com/office/powerpoint/2010/main" val="38941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6"/>
          <p:cNvSpPr>
            <a:spLocks noGrp="1"/>
          </p:cNvSpPr>
          <p:nvPr>
            <p:ph type="title"/>
          </p:nvPr>
        </p:nvSpPr>
        <p:spPr>
          <a:xfrm>
            <a:off x="1524000" y="762000"/>
            <a:ext cx="21336000" cy="2667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400" dirty="0" smtClean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算法介绍</a:t>
            </a:r>
            <a:endParaRPr sz="10400" dirty="0">
              <a:solidFill>
                <a:srgbClr val="515151"/>
              </a:solidFill>
              <a:effectLst>
                <a:outerShdw blurRad="38100" dist="50800" dir="3000000" rotWithShape="0">
                  <a:srgbClr val="FFFFFF">
                    <a:alpha val="60000"/>
                  </a:srgbClr>
                </a:outerShdw>
              </a:effectLst>
            </a:endParaRPr>
          </a:p>
        </p:txBody>
      </p:sp>
      <p:sp>
        <p:nvSpPr>
          <p:cNvPr id="3" name="文本占位符 1"/>
          <p:cNvSpPr>
            <a:spLocks noGrp="1"/>
          </p:cNvSpPr>
          <p:nvPr>
            <p:ph type="body" idx="1"/>
          </p:nvPr>
        </p:nvSpPr>
        <p:spPr>
          <a:xfrm>
            <a:off x="1524000" y="3937000"/>
            <a:ext cx="21336000" cy="8001000"/>
          </a:xfrm>
        </p:spPr>
        <p:txBody>
          <a:bodyPr/>
          <a:lstStyle/>
          <a:p>
            <a:pPr marL="857250" indent="-857250" algn="just">
              <a:buFont typeface="Arial"/>
              <a:buChar char="•"/>
            </a:pPr>
            <a:r>
              <a:rPr kumimoji="1" lang="zh-CN" altLang="en-US" dirty="0" smtClean="0"/>
              <a:t>输入（节点数、边数、连接方式）</a:t>
            </a:r>
            <a:endParaRPr kumimoji="1" lang="en-US" altLang="zh-CN" dirty="0" smtClean="0"/>
          </a:p>
          <a:p>
            <a:pPr marL="857250" indent="-857250" algn="just">
              <a:buFont typeface="Arial"/>
              <a:buChar char="•"/>
            </a:pPr>
            <a:endParaRPr kumimoji="1" lang="en-US" altLang="zh-CN" dirty="0" smtClean="0"/>
          </a:p>
          <a:p>
            <a:pPr marL="857250" indent="-857250" algn="just">
              <a:buFont typeface="Arial"/>
              <a:buChar char="•"/>
            </a:pPr>
            <a:r>
              <a:rPr kumimoji="1" lang="zh-CN" altLang="en-US" dirty="0" smtClean="0"/>
              <a:t>生成邻接矩阵（互相连接赋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，否则为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marL="857250" indent="-857250" algn="just">
              <a:buFont typeface="Arial"/>
              <a:buChar char="•"/>
            </a:pPr>
            <a:endParaRPr kumimoji="1" lang="en-US" altLang="zh-CN" dirty="0" smtClean="0"/>
          </a:p>
          <a:p>
            <a:pPr marL="857250" indent="-857250" algn="just">
              <a:buFont typeface="Arial"/>
              <a:buChar char="•"/>
            </a:pPr>
            <a:r>
              <a:rPr kumimoji="1" lang="en-US" altLang="en-US" dirty="0" smtClean="0"/>
              <a:t>枚举组合</a:t>
            </a:r>
            <a:r>
              <a:rPr kumimoji="1" lang="zh-CN" altLang="en-US" dirty="0" smtClean="0"/>
              <a:t>（</a:t>
            </a:r>
            <a:r>
              <a:rPr kumimoji="1" lang="zh-CN" altLang="zh-CN" dirty="0" smtClean="0"/>
              <a:t>2^</a:t>
            </a:r>
            <a:r>
              <a:rPr kumimoji="1" lang="en-US" altLang="zh-CN" dirty="0" smtClean="0"/>
              <a:t>n-1</a:t>
            </a:r>
            <a:r>
              <a:rPr kumimoji="1" lang="zh-CN" altLang="en-US" dirty="0" smtClean="0"/>
              <a:t>）</a:t>
            </a:r>
            <a:endParaRPr kumimoji="1" lang="en-US" altLang="en-US" dirty="0" smtClean="0"/>
          </a:p>
          <a:p>
            <a:pPr marL="857250" indent="-857250" algn="just">
              <a:buFont typeface="Arial"/>
              <a:buChar char="•"/>
            </a:pPr>
            <a:endParaRPr kumimoji="1" lang="en-US" altLang="zh-CN" dirty="0" smtClean="0"/>
          </a:p>
          <a:p>
            <a:pPr marL="857250" indent="-857250" algn="just">
              <a:buFont typeface="Arial"/>
              <a:buChar char="•"/>
            </a:pPr>
            <a:r>
              <a:rPr kumimoji="1" lang="zh-CN" altLang="en-US" dirty="0" smtClean="0"/>
              <a:t>检验（</a:t>
            </a:r>
            <a:r>
              <a:rPr kumimoji="1" lang="en-US" altLang="zh-CN" dirty="0" smtClean="0"/>
              <a:t>Matrix[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][j]==0</a:t>
            </a:r>
            <a:r>
              <a:rPr kumimoji="1" lang="zh-CN" altLang="zh-CN" dirty="0" smtClean="0"/>
              <a:t>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941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1934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idx="1"/>
          </p:nvPr>
        </p:nvSpPr>
        <p:spPr>
          <a:xfrm>
            <a:off x="1524000" y="3937000"/>
            <a:ext cx="21336000" cy="8001000"/>
          </a:xfrm>
        </p:spPr>
        <p:txBody>
          <a:bodyPr/>
          <a:lstStyle/>
          <a:p>
            <a:pPr marL="857250" indent="-857250" algn="just">
              <a:buFont typeface="Arial"/>
              <a:buChar char="•"/>
            </a:pPr>
            <a:endParaRPr kumimoji="1" lang="en-US" altLang="zh-CN" dirty="0" smtClean="0"/>
          </a:p>
          <a:p>
            <a:pPr marL="857250" indent="-857250" algn="just">
              <a:buFont typeface="Arial"/>
              <a:buChar char="•"/>
            </a:pPr>
            <a:r>
              <a:rPr kumimoji="1" lang="zh-CN" altLang="en-US" dirty="0" smtClean="0"/>
              <a:t>输入</a:t>
            </a:r>
            <a:endParaRPr kumimoji="1" lang="en-US" altLang="zh-CN" dirty="0" smtClean="0"/>
          </a:p>
          <a:p>
            <a:pPr marL="857250" indent="-857250" algn="just">
              <a:buFont typeface="Arial"/>
              <a:buChar char="•"/>
            </a:pPr>
            <a:endParaRPr kumimoji="1" lang="en-US" altLang="zh-CN" dirty="0"/>
          </a:p>
          <a:p>
            <a:pPr marL="857250" indent="-857250" algn="just">
              <a:buFont typeface="Arial"/>
              <a:buChar char="•"/>
            </a:pPr>
            <a:r>
              <a:rPr kumimoji="1" lang="zh-CN" altLang="en-US" dirty="0" smtClean="0"/>
              <a:t>生成邻接矩阵</a:t>
            </a:r>
            <a:endParaRPr kumimoji="1" lang="en-US" altLang="zh-CN" dirty="0" smtClean="0"/>
          </a:p>
          <a:p>
            <a:pPr marL="857250" indent="-857250" algn="just">
              <a:buFont typeface="Arial"/>
              <a:buChar char="•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857250" indent="-857250" algn="just">
              <a:buFont typeface="Arial"/>
              <a:buChar char="•"/>
            </a:pPr>
            <a:r>
              <a:rPr kumimoji="1" lang="zh-CN" alt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回溯搜索检验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Shape 76"/>
          <p:cNvSpPr>
            <a:spLocks noGrp="1"/>
          </p:cNvSpPr>
          <p:nvPr>
            <p:ph type="title"/>
          </p:nvPr>
        </p:nvSpPr>
        <p:spPr>
          <a:xfrm>
            <a:off x="1524000" y="762000"/>
            <a:ext cx="21336000" cy="2667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400" dirty="0" smtClean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算法</a:t>
            </a:r>
            <a:r>
              <a:rPr lang="zh-CN" altLang="en-US" sz="10400" dirty="0" smtClean="0"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rPr>
              <a:t>优化</a:t>
            </a:r>
            <a:endParaRPr sz="10400" dirty="0">
              <a:solidFill>
                <a:srgbClr val="515151"/>
              </a:solidFill>
              <a:effectLst>
                <a:outerShdw blurRad="38100" dist="50800" dir="3000000" rotWithShape="0">
                  <a:srgbClr val="FFFFFF">
                    <a:alpha val="6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41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24000" y="762000"/>
            <a:ext cx="21336000" cy="2667000"/>
          </a:xfrm>
        </p:spPr>
        <p:txBody>
          <a:bodyPr/>
          <a:lstStyle/>
          <a:p>
            <a:r>
              <a:rPr kumimoji="1" lang="zh-CN" altLang="en-US" dirty="0" smtClean="0"/>
              <a:t>算法介绍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01394" y="3319048"/>
            <a:ext cx="22345921" cy="94590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 rtl="0" latinLnBrk="1" hangingPunct="0"/>
            <a:r>
              <a:rPr lang="en-US" altLang="zh-CN" sz="3200" dirty="0" err="1"/>
              <a:t>BufferedReader</a:t>
            </a:r>
            <a:r>
              <a:rPr lang="en-US" altLang="zh-CN" sz="3200" dirty="0"/>
              <a:t> </a:t>
            </a:r>
            <a:r>
              <a:rPr lang="en-US" altLang="zh-CN" sz="3200" dirty="0" err="1"/>
              <a:t>br</a:t>
            </a:r>
            <a:r>
              <a:rPr lang="en-US" altLang="zh-CN" sz="3200" dirty="0"/>
              <a:t> = </a:t>
            </a:r>
            <a:r>
              <a:rPr lang="en-US" altLang="zh-CN" sz="3200" b="1" dirty="0"/>
              <a:t>new </a:t>
            </a:r>
            <a:r>
              <a:rPr lang="en-US" altLang="zh-CN" sz="3200" b="1" dirty="0" err="1"/>
              <a:t>BufferedReader</a:t>
            </a:r>
            <a:r>
              <a:rPr lang="en-US" altLang="zh-CN" sz="3200" b="1" dirty="0"/>
              <a:t>(new </a:t>
            </a:r>
            <a:r>
              <a:rPr lang="en-US" altLang="zh-CN" sz="3200" b="1" dirty="0" err="1"/>
              <a:t>InputStreamReader</a:t>
            </a:r>
            <a:r>
              <a:rPr lang="en-US" altLang="zh-CN" sz="3200" b="1" dirty="0"/>
              <a:t>(new </a:t>
            </a:r>
            <a:r>
              <a:rPr lang="en-US" altLang="zh-CN" sz="3200" b="1" dirty="0" err="1"/>
              <a:t>FileInputStream</a:t>
            </a:r>
            <a:r>
              <a:rPr lang="en-US" altLang="zh-CN" sz="3200" b="1" dirty="0"/>
              <a:t>(new File(</a:t>
            </a:r>
            <a:r>
              <a:rPr lang="en-US" altLang="zh-CN" sz="3200" b="1" i="1" dirty="0"/>
              <a:t>path</a:t>
            </a:r>
            <a:r>
              <a:rPr lang="en-US" altLang="zh-CN" sz="3200" b="1" i="1" dirty="0">
                <a:solidFill>
                  <a:srgbClr val="FF6600"/>
                </a:solidFill>
              </a:rPr>
              <a:t>))))</a:t>
            </a:r>
            <a:r>
              <a:rPr lang="en-US" altLang="zh-CN" sz="3200" b="1" i="1" dirty="0" smtClean="0">
                <a:solidFill>
                  <a:srgbClr val="FF6600"/>
                </a:solidFill>
              </a:rPr>
              <a:t>;</a:t>
            </a:r>
            <a:r>
              <a:rPr lang="zh-CN" altLang="en-US" sz="3200" b="1" i="1" dirty="0" smtClean="0">
                <a:solidFill>
                  <a:srgbClr val="FF6600"/>
                </a:solidFill>
              </a:rPr>
              <a:t>/</a:t>
            </a:r>
            <a:r>
              <a:rPr lang="en-US" altLang="zh-CN" sz="3200" b="1" i="1" dirty="0" smtClean="0">
                <a:solidFill>
                  <a:srgbClr val="FF6600"/>
                </a:solidFill>
              </a:rPr>
              <a:t>/</a:t>
            </a:r>
            <a:r>
              <a:rPr lang="zh-CN" altLang="en-US" sz="3200" b="1" i="1" dirty="0" smtClean="0">
                <a:solidFill>
                  <a:srgbClr val="FF6600"/>
                </a:solidFill>
              </a:rPr>
              <a:t>输入</a:t>
            </a:r>
            <a:endParaRPr lang="en-US" altLang="zh-CN" sz="3200" b="1" i="1" dirty="0" smtClean="0">
              <a:solidFill>
                <a:srgbClr val="FF6600"/>
              </a:solidFill>
            </a:endParaRPr>
          </a:p>
          <a:p>
            <a:pPr algn="just" rtl="0" latinLnBrk="1" hangingPunct="0"/>
            <a:endParaRPr kumimoji="0" lang="en-US" altLang="zh-CN" sz="3200" b="1" i="1" u="none" strike="noStrike" cap="none" spc="0" normalizeH="0" baseline="0" dirty="0">
              <a:ln>
                <a:noFill/>
              </a:ln>
              <a:solidFill>
                <a:srgbClr val="515151"/>
              </a:solidFill>
              <a:effectLst/>
              <a:uFillTx/>
              <a:sym typeface="Cochin"/>
            </a:endParaRPr>
          </a:p>
          <a:p>
            <a:pPr algn="just"/>
            <a:r>
              <a:rPr lang="en-US" altLang="zh-TW" sz="3200" b="1" dirty="0"/>
              <a:t>for(String k : link){/</a:t>
            </a:r>
            <a:r>
              <a:rPr lang="en-US" altLang="zh-TW" sz="3200" b="1" dirty="0">
                <a:solidFill>
                  <a:srgbClr val="FF6600"/>
                </a:solidFill>
              </a:rPr>
              <a:t>/</a:t>
            </a:r>
            <a:r>
              <a:rPr lang="zh-TW" altLang="en-US" sz="3200" b="1" dirty="0">
                <a:solidFill>
                  <a:srgbClr val="FF6600"/>
                </a:solidFill>
              </a:rPr>
              <a:t>连接注入矩阵</a:t>
            </a:r>
          </a:p>
          <a:p>
            <a:pPr algn="just"/>
            <a:r>
              <a:rPr lang="tr-TR" altLang="zh-CN" sz="3200" dirty="0"/>
              <a:t>		    	</a:t>
            </a:r>
            <a:r>
              <a:rPr lang="tr-TR" altLang="zh-CN" sz="3200" dirty="0" err="1"/>
              <a:t>String</a:t>
            </a:r>
            <a:r>
              <a:rPr lang="tr-TR" altLang="zh-CN" sz="3200" dirty="0"/>
              <a:t>[] </a:t>
            </a:r>
            <a:r>
              <a:rPr lang="tr-TR" altLang="zh-CN" sz="3200" dirty="0" err="1"/>
              <a:t>array</a:t>
            </a:r>
            <a:r>
              <a:rPr lang="tr-TR" altLang="zh-CN" sz="3200" dirty="0"/>
              <a:t> = </a:t>
            </a:r>
            <a:r>
              <a:rPr lang="tr-TR" altLang="zh-CN" sz="3200" dirty="0" err="1"/>
              <a:t>k.split</a:t>
            </a:r>
            <a:r>
              <a:rPr lang="tr-TR" altLang="zh-CN" sz="3200" dirty="0"/>
              <a:t>(" ");</a:t>
            </a:r>
          </a:p>
          <a:p>
            <a:pPr algn="just"/>
            <a:r>
              <a:rPr lang="tr-TR" altLang="zh-CN" sz="3200" dirty="0"/>
              <a:t>		    	</a:t>
            </a:r>
            <a:r>
              <a:rPr lang="tr-TR" altLang="zh-CN" sz="3200" i="1" dirty="0" err="1"/>
              <a:t>matrix</a:t>
            </a:r>
            <a:r>
              <a:rPr lang="tr-TR" altLang="zh-CN" sz="3200" i="1" dirty="0"/>
              <a:t>[</a:t>
            </a:r>
            <a:r>
              <a:rPr lang="tr-TR" altLang="zh-CN" sz="3200" i="1" dirty="0" err="1"/>
              <a:t>Integer.parseInt</a:t>
            </a:r>
            <a:r>
              <a:rPr lang="tr-TR" altLang="zh-CN" sz="3200" i="1" dirty="0"/>
              <a:t>(</a:t>
            </a:r>
            <a:r>
              <a:rPr lang="tr-TR" altLang="zh-CN" sz="3200" i="1" dirty="0" err="1"/>
              <a:t>array</a:t>
            </a:r>
            <a:r>
              <a:rPr lang="tr-TR" altLang="zh-CN" sz="3200" i="1" dirty="0"/>
              <a:t>[1])][</a:t>
            </a:r>
            <a:r>
              <a:rPr lang="tr-TR" altLang="zh-CN" sz="3200" i="1" dirty="0" err="1"/>
              <a:t>Integer.parseInt</a:t>
            </a:r>
            <a:r>
              <a:rPr lang="tr-TR" altLang="zh-CN" sz="3200" i="1" dirty="0"/>
              <a:t>(</a:t>
            </a:r>
            <a:r>
              <a:rPr lang="tr-TR" altLang="zh-CN" sz="3200" i="1" dirty="0" err="1"/>
              <a:t>array</a:t>
            </a:r>
            <a:r>
              <a:rPr lang="tr-TR" altLang="zh-CN" sz="3200" i="1" dirty="0"/>
              <a:t>[2])]=1;</a:t>
            </a:r>
          </a:p>
          <a:p>
            <a:pPr algn="just"/>
            <a:r>
              <a:rPr lang="tr-TR" altLang="zh-CN" sz="3200" dirty="0"/>
              <a:t>		    	</a:t>
            </a:r>
            <a:r>
              <a:rPr lang="tr-TR" altLang="zh-CN" sz="3200" i="1" dirty="0" err="1"/>
              <a:t>matrix</a:t>
            </a:r>
            <a:r>
              <a:rPr lang="tr-TR" altLang="zh-CN" sz="3200" i="1" dirty="0"/>
              <a:t>[</a:t>
            </a:r>
            <a:r>
              <a:rPr lang="tr-TR" altLang="zh-CN" sz="3200" i="1" dirty="0" err="1"/>
              <a:t>Integer.parseInt</a:t>
            </a:r>
            <a:r>
              <a:rPr lang="tr-TR" altLang="zh-CN" sz="3200" i="1" dirty="0"/>
              <a:t>(</a:t>
            </a:r>
            <a:r>
              <a:rPr lang="tr-TR" altLang="zh-CN" sz="3200" i="1" dirty="0" err="1"/>
              <a:t>array</a:t>
            </a:r>
            <a:r>
              <a:rPr lang="tr-TR" altLang="zh-CN" sz="3200" i="1" dirty="0"/>
              <a:t>[2])][</a:t>
            </a:r>
            <a:r>
              <a:rPr lang="tr-TR" altLang="zh-CN" sz="3200" i="1" dirty="0" err="1"/>
              <a:t>Integer.parseInt</a:t>
            </a:r>
            <a:r>
              <a:rPr lang="tr-TR" altLang="zh-CN" sz="3200" i="1" dirty="0"/>
              <a:t>(</a:t>
            </a:r>
            <a:r>
              <a:rPr lang="tr-TR" altLang="zh-CN" sz="3200" i="1" dirty="0" err="1"/>
              <a:t>array</a:t>
            </a:r>
            <a:r>
              <a:rPr lang="tr-TR" altLang="zh-CN" sz="3200" i="1" dirty="0"/>
              <a:t>[1])]=1;</a:t>
            </a:r>
            <a:r>
              <a:rPr lang="tr-TR" altLang="zh-CN" sz="3200" i="1" dirty="0" smtClean="0"/>
              <a:t>}</a:t>
            </a:r>
          </a:p>
          <a:p>
            <a:pPr algn="just"/>
            <a:endParaRPr kumimoji="0" lang="tr-TR" altLang="zh-CN" sz="3200" b="0" i="1" u="none" strike="noStrike" cap="none" spc="0" normalizeH="0" baseline="0" dirty="0">
              <a:ln>
                <a:noFill/>
              </a:ln>
              <a:solidFill>
                <a:srgbClr val="515151"/>
              </a:solidFill>
              <a:effectLst/>
              <a:uFillTx/>
              <a:sym typeface="Cochin"/>
            </a:endParaRPr>
          </a:p>
          <a:p>
            <a:pPr algn="just"/>
            <a:r>
              <a:rPr lang="fr-FR" altLang="zh-CN" sz="3200" b="1" dirty="0"/>
              <a:t>for(</a:t>
            </a:r>
            <a:r>
              <a:rPr lang="fr-FR" altLang="zh-CN" sz="3200" b="1" dirty="0" err="1"/>
              <a:t>int</a:t>
            </a:r>
            <a:r>
              <a:rPr lang="fr-FR" altLang="zh-CN" sz="3200" b="1" dirty="0"/>
              <a:t> i=</a:t>
            </a:r>
            <a:r>
              <a:rPr lang="fr-FR" altLang="zh-CN" sz="3200" b="1" i="1" dirty="0" err="1"/>
              <a:t>p;i</a:t>
            </a:r>
            <a:r>
              <a:rPr lang="fr-FR" altLang="zh-CN" sz="3200" b="1" i="1" dirty="0"/>
              <a:t>&gt;0;i--){</a:t>
            </a:r>
          </a:p>
          <a:p>
            <a:pPr algn="just"/>
            <a:r>
              <a:rPr lang="fr-FR" altLang="zh-CN" sz="3200" dirty="0"/>
              <a:t>				</a:t>
            </a:r>
            <a:r>
              <a:rPr lang="fr-FR" altLang="zh-CN" sz="3200" b="1" dirty="0" err="1"/>
              <a:t>int</a:t>
            </a:r>
            <a:r>
              <a:rPr lang="fr-FR" altLang="zh-CN" sz="3200" b="1" dirty="0"/>
              <a:t> </a:t>
            </a:r>
            <a:r>
              <a:rPr lang="fr-FR" altLang="zh-CN" sz="3200" b="1" dirty="0" err="1"/>
              <a:t>cursor</a:t>
            </a:r>
            <a:r>
              <a:rPr lang="fr-FR" altLang="zh-CN" sz="3200" b="1" dirty="0"/>
              <a:t>=0;</a:t>
            </a:r>
            <a:r>
              <a:rPr lang="fr-FR" altLang="zh-CN" sz="3200" b="1" i="1" dirty="0"/>
              <a:t>temps[1]=i;</a:t>
            </a:r>
          </a:p>
          <a:p>
            <a:pPr algn="just"/>
            <a:r>
              <a:rPr lang="pt-BR" altLang="zh-CN" sz="3200" dirty="0"/>
              <a:t>				</a:t>
            </a:r>
            <a:r>
              <a:rPr lang="pt-BR" altLang="zh-CN" sz="3200" b="1" dirty="0"/>
              <a:t>for(</a:t>
            </a:r>
            <a:r>
              <a:rPr lang="pt-BR" altLang="zh-CN" sz="3200" b="1" dirty="0" err="1"/>
              <a:t>int</a:t>
            </a:r>
            <a:r>
              <a:rPr lang="pt-BR" altLang="zh-CN" sz="3200" b="1" dirty="0"/>
              <a:t> </a:t>
            </a:r>
            <a:r>
              <a:rPr lang="pt-BR" altLang="zh-CN" sz="3200" b="1" dirty="0" err="1"/>
              <a:t>j</a:t>
            </a:r>
            <a:r>
              <a:rPr lang="pt-BR" altLang="zh-CN" sz="3200" b="1" dirty="0"/>
              <a:t>=i+1;j&lt;=</a:t>
            </a:r>
            <a:r>
              <a:rPr lang="pt-BR" altLang="zh-CN" sz="3200" b="1" i="1" dirty="0" err="1"/>
              <a:t>p;j</a:t>
            </a:r>
            <a:r>
              <a:rPr lang="pt-BR" altLang="zh-CN" sz="3200" b="1" i="1" dirty="0"/>
              <a:t>++) </a:t>
            </a:r>
            <a:r>
              <a:rPr lang="pt-BR" altLang="zh-CN" sz="3200" b="1" i="1" dirty="0" err="1"/>
              <a:t>if</a:t>
            </a:r>
            <a:r>
              <a:rPr lang="pt-BR" altLang="zh-CN" sz="3200" b="1" i="1" dirty="0"/>
              <a:t>(</a:t>
            </a:r>
            <a:r>
              <a:rPr lang="pt-BR" altLang="zh-CN" sz="3200" b="1" i="1" dirty="0" err="1"/>
              <a:t>matrix</a:t>
            </a:r>
            <a:r>
              <a:rPr lang="pt-BR" altLang="zh-CN" sz="3200" b="1" i="1" dirty="0"/>
              <a:t>[</a:t>
            </a:r>
            <a:r>
              <a:rPr lang="pt-BR" altLang="zh-CN" sz="3200" b="1" i="1" dirty="0" err="1"/>
              <a:t>i</a:t>
            </a:r>
            <a:r>
              <a:rPr lang="pt-BR" altLang="zh-CN" sz="3200" b="1" i="1" dirty="0"/>
              <a:t>][</a:t>
            </a:r>
            <a:r>
              <a:rPr lang="pt-BR" altLang="zh-CN" sz="3200" b="1" i="1" dirty="0" err="1"/>
              <a:t>j</a:t>
            </a:r>
            <a:r>
              <a:rPr lang="pt-BR" altLang="zh-CN" sz="3200" b="1" i="1" dirty="0"/>
              <a:t>]==0) </a:t>
            </a:r>
            <a:r>
              <a:rPr lang="pt-BR" altLang="zh-CN" sz="3200" b="1" i="1" dirty="0" err="1"/>
              <a:t>space</a:t>
            </a:r>
            <a:r>
              <a:rPr lang="pt-BR" altLang="zh-CN" sz="3200" b="1" i="1" dirty="0"/>
              <a:t>[1][cursor++]=</a:t>
            </a:r>
            <a:r>
              <a:rPr lang="pt-BR" altLang="zh-CN" sz="3200" b="1" i="1" dirty="0" err="1"/>
              <a:t>j</a:t>
            </a:r>
            <a:r>
              <a:rPr lang="pt-BR" altLang="zh-CN" sz="3200" b="1" i="1" dirty="0"/>
              <a:t>;</a:t>
            </a:r>
          </a:p>
          <a:p>
            <a:pPr algn="just"/>
            <a:r>
              <a:rPr lang="pt-BR" altLang="zh-CN" sz="3200" dirty="0"/>
              <a:t>				</a:t>
            </a:r>
            <a:r>
              <a:rPr lang="pt-BR" altLang="zh-CN" sz="3200" i="1" dirty="0"/>
              <a:t>Recall(cursor,1);</a:t>
            </a:r>
          </a:p>
          <a:p>
            <a:pPr algn="just"/>
            <a:r>
              <a:rPr lang="fi-FI" altLang="zh-CN" sz="3200" dirty="0"/>
              <a:t>				</a:t>
            </a:r>
            <a:r>
              <a:rPr lang="fi-FI" altLang="zh-CN" sz="3200" i="1" dirty="0" err="1"/>
              <a:t>hmis[i]=tmis</a:t>
            </a:r>
            <a:r>
              <a:rPr lang="fi-FI" altLang="zh-CN" sz="3200" i="1" dirty="0"/>
              <a:t>;</a:t>
            </a:r>
          </a:p>
          <a:p>
            <a:pPr algn="just"/>
            <a:r>
              <a:rPr lang="fi-FI" altLang="zh-CN" sz="3200" dirty="0"/>
              <a:t>				</a:t>
            </a:r>
            <a:r>
              <a:rPr lang="fi-FI" altLang="zh-CN" sz="3200" dirty="0" err="1"/>
              <a:t>System.</a:t>
            </a:r>
            <a:r>
              <a:rPr lang="fi-FI" altLang="zh-CN" sz="3200" i="1" dirty="0" err="1"/>
              <a:t>out.println("i:"+i</a:t>
            </a:r>
            <a:r>
              <a:rPr lang="fi-FI" altLang="zh-CN" sz="3200" i="1" dirty="0"/>
              <a:t>);</a:t>
            </a:r>
          </a:p>
          <a:p>
            <a:pPr algn="just"/>
            <a:r>
              <a:rPr lang="fi-FI" altLang="zh-CN" sz="3200" dirty="0"/>
              <a:t>				</a:t>
            </a:r>
            <a:r>
              <a:rPr lang="fi-FI" altLang="zh-CN" sz="3200" dirty="0" err="1"/>
              <a:t>System.</a:t>
            </a:r>
            <a:r>
              <a:rPr lang="fi-FI" altLang="zh-CN" sz="3200" i="1" dirty="0" err="1"/>
              <a:t>out.println("Mis:"+tmis</a:t>
            </a:r>
            <a:r>
              <a:rPr lang="fi-FI" altLang="zh-CN" sz="3200" i="1" dirty="0"/>
              <a:t>);</a:t>
            </a:r>
          </a:p>
          <a:p>
            <a:pPr algn="just"/>
            <a:r>
              <a:rPr lang="fr-FR" altLang="zh-CN" sz="3200" dirty="0"/>
              <a:t>		        </a:t>
            </a:r>
            <a:r>
              <a:rPr lang="fr-FR" altLang="zh-CN" sz="3200" b="1" dirty="0"/>
              <a:t>for(</a:t>
            </a:r>
            <a:r>
              <a:rPr lang="fr-FR" altLang="zh-CN" sz="3200" b="1" dirty="0" err="1"/>
              <a:t>int</a:t>
            </a:r>
            <a:r>
              <a:rPr lang="fr-FR" altLang="zh-CN" sz="3200" b="1" dirty="0"/>
              <a:t> i1=1; i1&lt;=</a:t>
            </a:r>
            <a:r>
              <a:rPr lang="fr-FR" altLang="zh-CN" sz="3200" b="1" i="1" dirty="0" err="1"/>
              <a:t>tmis</a:t>
            </a:r>
            <a:r>
              <a:rPr lang="fr-FR" altLang="zh-CN" sz="3200" b="1" i="1" dirty="0"/>
              <a:t>; i1++) {</a:t>
            </a:r>
          </a:p>
          <a:p>
            <a:pPr algn="just"/>
            <a:r>
              <a:rPr lang="ro-RO" altLang="zh-CN" sz="3200" dirty="0"/>
              <a:t>		        	System.</a:t>
            </a:r>
            <a:r>
              <a:rPr lang="ro-RO" altLang="zh-CN" sz="3200" i="1" dirty="0"/>
              <a:t>out.printf("%d", maxs[i1]);</a:t>
            </a:r>
          </a:p>
          <a:p>
            <a:pPr algn="just"/>
            <a:r>
              <a:rPr lang="en-US" altLang="zh-CN" sz="3200" dirty="0"/>
              <a:t>		            </a:t>
            </a:r>
            <a:r>
              <a:rPr lang="en-US" altLang="zh-CN" sz="3200" b="1" dirty="0"/>
              <a:t>if(i1==</a:t>
            </a:r>
            <a:r>
              <a:rPr lang="en-US" altLang="zh-CN" sz="3200" b="1" i="1" dirty="0" err="1"/>
              <a:t>tmis</a:t>
            </a:r>
            <a:r>
              <a:rPr lang="en-US" altLang="zh-CN" sz="3200" b="1" i="1" dirty="0"/>
              <a:t>) </a:t>
            </a:r>
            <a:r>
              <a:rPr lang="en-US" altLang="zh-CN" sz="3200" b="1" i="1" dirty="0" err="1"/>
              <a:t>System.out.printf</a:t>
            </a:r>
            <a:r>
              <a:rPr lang="en-US" altLang="zh-CN" sz="3200" b="1" i="1" dirty="0"/>
              <a:t>("\n"); </a:t>
            </a:r>
          </a:p>
          <a:p>
            <a:pPr algn="just"/>
            <a:r>
              <a:rPr lang="da-DK" altLang="zh-CN" sz="3200" dirty="0"/>
              <a:t>		            </a:t>
            </a:r>
            <a:r>
              <a:rPr lang="da-DK" altLang="zh-CN" sz="3200" b="1" dirty="0" err="1"/>
              <a:t>else</a:t>
            </a:r>
            <a:r>
              <a:rPr lang="da-DK" altLang="zh-CN" sz="3200" b="1" dirty="0"/>
              <a:t> </a:t>
            </a:r>
            <a:r>
              <a:rPr lang="da-DK" altLang="zh-CN" sz="3200" b="1" dirty="0" err="1"/>
              <a:t>System.</a:t>
            </a:r>
            <a:r>
              <a:rPr lang="da-DK" altLang="zh-CN" sz="3200" b="1" i="1" dirty="0" err="1"/>
              <a:t>out.printf</a:t>
            </a:r>
            <a:r>
              <a:rPr lang="da-DK" altLang="zh-CN" sz="3200" b="1" i="1" dirty="0"/>
              <a:t>(",");}</a:t>
            </a:r>
          </a:p>
          <a:p>
            <a:pPr algn="just"/>
            <a:r>
              <a:rPr lang="da-DK" altLang="zh-CN" sz="3200" dirty="0"/>
              <a:t>				</a:t>
            </a:r>
            <a:r>
              <a:rPr lang="da-DK" altLang="zh-CN" sz="3200" dirty="0" smtClean="0"/>
              <a:t>}</a:t>
            </a:r>
            <a:r>
              <a:rPr lang="en-US" altLang="zh-CN" sz="3200" dirty="0" smtClean="0"/>
              <a:t>/</a:t>
            </a:r>
            <a:r>
              <a:rPr lang="en-US" altLang="zh-CN" sz="3200" dirty="0" smtClean="0">
                <a:solidFill>
                  <a:srgbClr val="FF6600"/>
                </a:solidFill>
              </a:rPr>
              <a:t>/</a:t>
            </a:r>
            <a:r>
              <a:rPr lang="zh-CN" altLang="en-US" sz="3200" dirty="0" smtClean="0">
                <a:solidFill>
                  <a:srgbClr val="FF6600"/>
                </a:solidFill>
              </a:rPr>
              <a:t>回溯并检验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sym typeface="Cochin"/>
            </a:endParaRPr>
          </a:p>
        </p:txBody>
      </p:sp>
    </p:spTree>
    <p:extLst>
      <p:ext uri="{BB962C8B-B14F-4D97-AF65-F5344CB8AC3E}">
        <p14:creationId xmlns:p14="http://schemas.microsoft.com/office/powerpoint/2010/main" val="1358409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24000" y="762000"/>
            <a:ext cx="21336000" cy="2667000"/>
          </a:xfrm>
        </p:spPr>
        <p:txBody>
          <a:bodyPr/>
          <a:lstStyle/>
          <a:p>
            <a:r>
              <a:rPr kumimoji="1" lang="zh-CN" altLang="en-US" dirty="0" smtClean="0"/>
              <a:t>算法介绍</a:t>
            </a:r>
            <a:endParaRPr kumimoji="1"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1524000" y="3937000"/>
            <a:ext cx="21336000" cy="8001000"/>
          </a:xfrm>
        </p:spPr>
        <p:txBody>
          <a:bodyPr/>
          <a:lstStyle/>
          <a:p>
            <a:pPr marL="857250" indent="-857250" algn="just">
              <a:buFont typeface="Arial"/>
              <a:buChar char="•"/>
            </a:pPr>
            <a:r>
              <a:rPr kumimoji="1" lang="zh-CN" altLang="en-US" dirty="0" smtClean="0"/>
              <a:t>剪枝策略</a:t>
            </a:r>
            <a:r>
              <a:rPr kumimoji="1" lang="en-US" altLang="en-US" dirty="0" smtClean="0">
                <a:sym typeface="Wingdings"/>
              </a:rPr>
              <a:t>：</a:t>
            </a:r>
            <a:endParaRPr kumimoji="1" lang="en-US" altLang="zh-CN" dirty="0" smtClean="0"/>
          </a:p>
          <a:p>
            <a:pPr lvl="3" indent="0" algn="just"/>
            <a:r>
              <a:rPr kumimoji="1" lang="en-US" altLang="zh-CN" dirty="0"/>
              <a:t>	</a:t>
            </a:r>
            <a:r>
              <a:rPr kumimoji="1" lang="en-US" altLang="zh-CN" dirty="0" smtClean="0"/>
              <a:t>	</a:t>
            </a:r>
            <a:endParaRPr kumimoji="1" lang="en-US" altLang="zh-TW" b="1" dirty="0"/>
          </a:p>
          <a:p>
            <a:pPr lvl="3" indent="0" algn="just"/>
            <a:r>
              <a:rPr kumimoji="1" lang="en-US" altLang="zh-TW" b="1" dirty="0" smtClean="0"/>
              <a:t>	</a:t>
            </a:r>
            <a:r>
              <a:rPr lang="en-US" altLang="zh-TW" b="1" dirty="0" smtClean="0"/>
              <a:t>if</a:t>
            </a:r>
            <a:r>
              <a:rPr lang="en-US" altLang="zh-TW" b="1" dirty="0"/>
              <a:t>(</a:t>
            </a:r>
            <a:r>
              <a:rPr lang="en-US" altLang="zh-TW" b="1" dirty="0" err="1"/>
              <a:t>strLen+cursor-i</a:t>
            </a:r>
            <a:r>
              <a:rPr lang="en-US" altLang="zh-TW" b="1" dirty="0"/>
              <a:t>&lt;=</a:t>
            </a:r>
            <a:r>
              <a:rPr lang="en-US" altLang="zh-TW" b="1" i="1" dirty="0" err="1"/>
              <a:t>tmis</a:t>
            </a:r>
            <a:r>
              <a:rPr lang="en-US" altLang="zh-TW" b="1" i="1" dirty="0"/>
              <a:t>) return</a:t>
            </a:r>
            <a:r>
              <a:rPr lang="zh-TW" altLang="en-US" b="1" i="1" dirty="0"/>
              <a:t> </a:t>
            </a:r>
            <a:r>
              <a:rPr lang="en-US" altLang="zh-TW" b="1" i="1" dirty="0"/>
              <a:t>0;//</a:t>
            </a:r>
            <a:r>
              <a:rPr lang="zh-TW" altLang="en-US" b="1" i="1" dirty="0"/>
              <a:t>剪枝</a:t>
            </a:r>
            <a:r>
              <a:rPr lang="en-US" altLang="zh-TW" b="1" i="1" dirty="0"/>
              <a:t>-</a:t>
            </a:r>
            <a:r>
              <a:rPr lang="zh-TW" altLang="en-US" b="1" i="1" dirty="0"/>
              <a:t>解空间长</a:t>
            </a:r>
            <a:r>
              <a:rPr lang="zh-TW" altLang="en-US" b="1" i="1" dirty="0" smtClean="0"/>
              <a:t>度不够</a:t>
            </a:r>
            <a:endParaRPr lang="en-US" altLang="zh-TW" b="1" i="1" dirty="0" smtClean="0"/>
          </a:p>
          <a:p>
            <a:pPr lvl="3" indent="0" algn="just"/>
            <a:endParaRPr kumimoji="1" lang="en-US" altLang="zh-CN" b="1" i="1" dirty="0"/>
          </a:p>
          <a:p>
            <a:pPr lvl="3" indent="0" algn="just"/>
            <a:endParaRPr kumimoji="1" lang="en-US" altLang="zh-CN" b="1" i="1" dirty="0" smtClean="0"/>
          </a:p>
          <a:p>
            <a:pPr lvl="3" indent="0" algn="just"/>
            <a:r>
              <a:rPr kumimoji="1" lang="en-US" altLang="zh-CN" b="1" i="1" dirty="0"/>
              <a:t>	</a:t>
            </a:r>
            <a:r>
              <a:rPr lang="en-US" altLang="zh-CN" dirty="0" smtClean="0"/>
              <a:t>temp[]</a:t>
            </a:r>
            <a:r>
              <a:rPr lang="zh-CN" altLang="en-US" dirty="0" smtClean="0"/>
              <a:t>(临时存储数组中点的数量</a:t>
            </a:r>
            <a:r>
              <a:rPr lang="en-US" altLang="zh-CN" dirty="0" smtClean="0"/>
              <a:t>)</a:t>
            </a:r>
            <a:r>
              <a:rPr lang="zh-CN" altLang="zh-CN" dirty="0" smtClean="0"/>
              <a:t>+</a:t>
            </a:r>
            <a:r>
              <a:rPr lang="en-US" altLang="zh-CN" dirty="0" smtClean="0"/>
              <a:t>space[]</a:t>
            </a:r>
            <a:r>
              <a:rPr lang="zh-CN" altLang="en-US" dirty="0" smtClean="0"/>
              <a:t>(可能解空间的数量</a:t>
            </a:r>
            <a:r>
              <a:rPr lang="en-US" altLang="zh-CN" dirty="0" smtClean="0"/>
              <a:t>)</a:t>
            </a:r>
            <a:r>
              <a:rPr lang="zh-CN" altLang="en-US" dirty="0"/>
              <a:t> </a:t>
            </a:r>
            <a:r>
              <a:rPr lang="en-US" altLang="zh-CN" dirty="0"/>
              <a:t>≤</a:t>
            </a:r>
            <a:r>
              <a:rPr lang="zh-CN" altLang="en-US" dirty="0"/>
              <a:t> 当前最优值</a:t>
            </a:r>
            <a:r>
              <a:rPr lang="zh-CN" altLang="en-US" dirty="0" smtClean="0"/>
              <a:t>，剪枝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3259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24000" y="762000"/>
            <a:ext cx="21336000" cy="2667000"/>
          </a:xfrm>
        </p:spPr>
        <p:txBody>
          <a:bodyPr/>
          <a:lstStyle/>
          <a:p>
            <a:r>
              <a:rPr kumimoji="1" lang="zh-CN" altLang="en-US" dirty="0" smtClean="0"/>
              <a:t>算法介绍</a:t>
            </a:r>
            <a:endParaRPr kumimoji="1"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1524000" y="5028557"/>
            <a:ext cx="21336000" cy="8001000"/>
          </a:xfrm>
        </p:spPr>
        <p:txBody>
          <a:bodyPr/>
          <a:lstStyle/>
          <a:p>
            <a:pPr marL="857250" indent="-857250" algn="just">
              <a:buFont typeface="Arial"/>
              <a:buChar char="•"/>
            </a:pPr>
            <a:r>
              <a:rPr kumimoji="1" lang="zh-CN" altLang="en-US" dirty="0" smtClean="0"/>
              <a:t>剪枝策略</a:t>
            </a:r>
            <a:r>
              <a:rPr kumimoji="1" lang="en-US" altLang="en-US" dirty="0" smtClean="0">
                <a:sym typeface="Wingdings"/>
              </a:rPr>
              <a:t>：</a:t>
            </a:r>
            <a:endParaRPr kumimoji="1" lang="en-US" altLang="zh-CN" dirty="0" smtClean="0"/>
          </a:p>
          <a:p>
            <a:pPr lvl="3" indent="0" algn="just"/>
            <a:r>
              <a:rPr kumimoji="1" lang="en-US" altLang="zh-CN" dirty="0"/>
              <a:t>	</a:t>
            </a:r>
            <a:r>
              <a:rPr kumimoji="1" lang="en-US" altLang="zh-CN" dirty="0" smtClean="0"/>
              <a:t>	</a:t>
            </a:r>
            <a:endParaRPr kumimoji="1" lang="en-US" altLang="zh-TW" b="1" dirty="0"/>
          </a:p>
          <a:p>
            <a:pPr lvl="3" indent="0" algn="just"/>
            <a:r>
              <a:rPr kumimoji="1" lang="en-US" altLang="zh-TW" b="1" dirty="0" smtClean="0"/>
              <a:t>	</a:t>
            </a:r>
            <a:r>
              <a:rPr lang="en-US" altLang="zh-TW" b="1" dirty="0"/>
              <a:t>if(</a:t>
            </a:r>
            <a:r>
              <a:rPr lang="en-US" altLang="zh-TW" b="1" i="1" dirty="0" err="1"/>
              <a:t>hmis</a:t>
            </a:r>
            <a:r>
              <a:rPr lang="en-US" altLang="zh-TW" b="1" i="1" dirty="0"/>
              <a:t>[u]+</a:t>
            </a:r>
            <a:r>
              <a:rPr lang="en-US" altLang="zh-TW" b="1" i="1" dirty="0" err="1"/>
              <a:t>strLen</a:t>
            </a:r>
            <a:r>
              <a:rPr lang="en-US" altLang="zh-TW" b="1" i="1" dirty="0"/>
              <a:t>&lt;=</a:t>
            </a:r>
            <a:r>
              <a:rPr lang="en-US" altLang="zh-TW" b="1" i="1" dirty="0" err="1"/>
              <a:t>tmis</a:t>
            </a:r>
            <a:r>
              <a:rPr lang="en-US" altLang="zh-TW" b="1" i="1" dirty="0"/>
              <a:t>) return</a:t>
            </a:r>
            <a:r>
              <a:rPr lang="zh-TW" altLang="en-US" b="1" i="1" dirty="0"/>
              <a:t> </a:t>
            </a:r>
            <a:r>
              <a:rPr lang="en-US" altLang="zh-TW" b="1" i="1" dirty="0"/>
              <a:t>0;//</a:t>
            </a:r>
            <a:r>
              <a:rPr lang="zh-TW" altLang="en-US" b="1" i="1" dirty="0"/>
              <a:t>剪枝</a:t>
            </a:r>
            <a:r>
              <a:rPr lang="en-US" altLang="zh-TW" b="1" i="1" dirty="0"/>
              <a:t>-</a:t>
            </a:r>
            <a:r>
              <a:rPr lang="zh-TW" altLang="en-US" b="1" i="1" dirty="0"/>
              <a:t>历史原因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550407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Formal">
  <a:themeElements>
    <a:clrScheme name="Formal">
      <a:dk1>
        <a:srgbClr val="515151"/>
      </a:dk1>
      <a:lt1>
        <a:srgbClr val="002951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ormal">
  <a:themeElements>
    <a:clrScheme name="Form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212</Words>
  <Application>Microsoft Office PowerPoint</Application>
  <PresentationFormat>自定义</PresentationFormat>
  <Paragraphs>82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Cochin</vt:lpstr>
      <vt:lpstr>Helvetica Neue</vt:lpstr>
      <vt:lpstr>Arial</vt:lpstr>
      <vt:lpstr>Wingdings</vt:lpstr>
      <vt:lpstr>Formal</vt:lpstr>
      <vt:lpstr>求解最大独立集问题展示</vt:lpstr>
      <vt:lpstr>          问题描述</vt:lpstr>
      <vt:lpstr>          问题描述</vt:lpstr>
      <vt:lpstr>算法介绍</vt:lpstr>
      <vt:lpstr>PowerPoint 演示文稿</vt:lpstr>
      <vt:lpstr>算法优化</vt:lpstr>
      <vt:lpstr>算法介绍</vt:lpstr>
      <vt:lpstr>算法介绍</vt:lpstr>
      <vt:lpstr>算法介绍</vt:lpstr>
      <vt:lpstr>算法介绍</vt:lpstr>
      <vt:lpstr>程序演示</vt:lpstr>
      <vt:lpstr>程序演示</vt:lpstr>
      <vt:lpstr>算法正确性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求解最大团问题课堂展示</dc:title>
  <cp:lastModifiedBy>ChengHao</cp:lastModifiedBy>
  <cp:revision>15</cp:revision>
  <dcterms:modified xsi:type="dcterms:W3CDTF">2015-06-09T02:56:12Z</dcterms:modified>
</cp:coreProperties>
</file>